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33"/>
  </p:notesMasterIdLst>
  <p:sldIdLst>
    <p:sldId id="256" r:id="rId2"/>
    <p:sldId id="310" r:id="rId3"/>
    <p:sldId id="263" r:id="rId4"/>
    <p:sldId id="281" r:id="rId5"/>
    <p:sldId id="282" r:id="rId6"/>
    <p:sldId id="302" r:id="rId7"/>
    <p:sldId id="284" r:id="rId8"/>
    <p:sldId id="286" r:id="rId9"/>
    <p:sldId id="292" r:id="rId10"/>
    <p:sldId id="303" r:id="rId11"/>
    <p:sldId id="309" r:id="rId12"/>
    <p:sldId id="294" r:id="rId13"/>
    <p:sldId id="295" r:id="rId14"/>
    <p:sldId id="304" r:id="rId15"/>
    <p:sldId id="308" r:id="rId16"/>
    <p:sldId id="296" r:id="rId17"/>
    <p:sldId id="297" r:id="rId18"/>
    <p:sldId id="298" r:id="rId19"/>
    <p:sldId id="305" r:id="rId20"/>
    <p:sldId id="306" r:id="rId21"/>
    <p:sldId id="307" r:id="rId22"/>
    <p:sldId id="274" r:id="rId23"/>
    <p:sldId id="299" r:id="rId24"/>
    <p:sldId id="275" r:id="rId25"/>
    <p:sldId id="276" r:id="rId26"/>
    <p:sldId id="277" r:id="rId27"/>
    <p:sldId id="278" r:id="rId28"/>
    <p:sldId id="279" r:id="rId29"/>
    <p:sldId id="268" r:id="rId30"/>
    <p:sldId id="269" r:id="rId31"/>
    <p:sldId id="280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-2152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67DEC5-B197-40A3-A986-BA46083E547C}" type="doc">
      <dgm:prSet loTypeId="urn:microsoft.com/office/officeart/2005/8/layout/cycle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4F63D91D-BA4A-4FD8-BA54-44D5265691B7}">
      <dgm:prSet phldrT="[Texto]" custT="1"/>
      <dgm:spPr/>
      <dgm:t>
        <a:bodyPr/>
        <a:lstStyle/>
        <a:p>
          <a:r>
            <a:rPr lang="es-E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Docentes/alumnos </a:t>
          </a:r>
          <a:endParaRPr lang="es-E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A43BA4-8FBB-4D1E-9B18-7F30C8C3014E}" type="parTrans" cxnId="{367E4961-A344-429C-A8F9-339FC832CA9A}">
      <dgm:prSet/>
      <dgm:spPr/>
      <dgm:t>
        <a:bodyPr/>
        <a:lstStyle/>
        <a:p>
          <a:endParaRPr lang="es-ES" sz="4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3864CF-4804-4E31-9E80-B08A27D7883F}" type="sibTrans" cxnId="{367E4961-A344-429C-A8F9-339FC832CA9A}">
      <dgm:prSet/>
      <dgm:spPr/>
      <dgm:t>
        <a:bodyPr/>
        <a:lstStyle/>
        <a:p>
          <a:endParaRPr lang="es-ES" sz="4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FCC270-AA3B-4F8D-9873-DB930C25D87C}">
      <dgm:prSet phldrT="[Texto]" custT="1"/>
      <dgm:spPr/>
      <dgm:t>
        <a:bodyPr/>
        <a:lstStyle/>
        <a:p>
          <a:r>
            <a:rPr lang="es-E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Familias </a:t>
          </a:r>
          <a:endParaRPr lang="es-E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584B6B-C519-429E-BA67-C138537727E4}" type="parTrans" cxnId="{55B49F5B-8079-43EF-A407-7A5C58A7A47D}">
      <dgm:prSet/>
      <dgm:spPr/>
      <dgm:t>
        <a:bodyPr/>
        <a:lstStyle/>
        <a:p>
          <a:endParaRPr lang="es-ES" sz="4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016173-935F-4156-9022-943956F7A751}" type="sibTrans" cxnId="{55B49F5B-8079-43EF-A407-7A5C58A7A47D}">
      <dgm:prSet/>
      <dgm:spPr/>
      <dgm:t>
        <a:bodyPr/>
        <a:lstStyle/>
        <a:p>
          <a:endParaRPr lang="es-ES" sz="4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BB6527-8342-4DBB-9F2B-10FDD3F96DC8}">
      <dgm:prSet phldrT="[Texto]" custT="1"/>
      <dgm:spPr/>
      <dgm:t>
        <a:bodyPr/>
        <a:lstStyle/>
        <a:p>
          <a:r>
            <a:rPr lang="es-ES" sz="2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Ong</a:t>
          </a:r>
          <a:r>
            <a:rPr lang="es-E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 s </a:t>
          </a:r>
          <a:endParaRPr lang="es-ES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34AB15-20FD-435C-B16C-FCC1548BA9E0}" type="parTrans" cxnId="{566E872D-9452-474A-91AA-1C1BE9A7645F}">
      <dgm:prSet/>
      <dgm:spPr/>
      <dgm:t>
        <a:bodyPr/>
        <a:lstStyle/>
        <a:p>
          <a:endParaRPr lang="es-ES" sz="4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55DC1C-50EC-49EC-8E9E-DCD1103AF048}" type="sibTrans" cxnId="{566E872D-9452-474A-91AA-1C1BE9A7645F}">
      <dgm:prSet/>
      <dgm:spPr/>
      <dgm:t>
        <a:bodyPr/>
        <a:lstStyle/>
        <a:p>
          <a:endParaRPr lang="es-ES" sz="4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0F71E1-9465-4A45-BE57-180358089BB5}">
      <dgm:prSet phldrT="[Texto]" custT="1"/>
      <dgm:spPr/>
      <dgm:t>
        <a:bodyPr/>
        <a:lstStyle/>
        <a:p>
          <a:r>
            <a:rPr lang="es-ES" sz="23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Autorida</a:t>
          </a:r>
          <a:r>
            <a:rPr lang="es-ES" sz="23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-des educativas </a:t>
          </a:r>
          <a:endParaRPr lang="es-ES" sz="23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9C25CB-0B7A-4888-9882-663CC82B8155}" type="parTrans" cxnId="{AE6433E1-0D0E-4D2B-BC98-DAB0D7B96429}">
      <dgm:prSet/>
      <dgm:spPr/>
      <dgm:t>
        <a:bodyPr/>
        <a:lstStyle/>
        <a:p>
          <a:endParaRPr lang="es-ES" sz="4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B0F605-D595-40AB-9995-BF633B0C8145}" type="sibTrans" cxnId="{AE6433E1-0D0E-4D2B-BC98-DAB0D7B96429}">
      <dgm:prSet/>
      <dgm:spPr/>
      <dgm:t>
        <a:bodyPr/>
        <a:lstStyle/>
        <a:p>
          <a:endParaRPr lang="es-ES" sz="4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E933F3-B8B4-44D6-8065-488B33FA83B9}" type="pres">
      <dgm:prSet presAssocID="{9A67DEC5-B197-40A3-A986-BA46083E547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4C9CA0A-8DBE-4673-84C0-5690BF4043FE}" type="pres">
      <dgm:prSet presAssocID="{9A67DEC5-B197-40A3-A986-BA46083E547C}" presName="children" presStyleCnt="0"/>
      <dgm:spPr/>
    </dgm:pt>
    <dgm:pt modelId="{16D09FB7-A66A-4E0F-965A-1D2C16569A27}" type="pres">
      <dgm:prSet presAssocID="{9A67DEC5-B197-40A3-A986-BA46083E547C}" presName="childPlaceholder" presStyleCnt="0"/>
      <dgm:spPr/>
    </dgm:pt>
    <dgm:pt modelId="{B8EABAED-A1B9-4AA8-80FE-DDDE64AFF69A}" type="pres">
      <dgm:prSet presAssocID="{9A67DEC5-B197-40A3-A986-BA46083E547C}" presName="circle" presStyleCnt="0"/>
      <dgm:spPr/>
    </dgm:pt>
    <dgm:pt modelId="{B3FAA6AB-8DFB-4905-A2E1-7CCBF2394FB1}" type="pres">
      <dgm:prSet presAssocID="{9A67DEC5-B197-40A3-A986-BA46083E547C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BFFD66-E1A8-48EA-B716-B81E7712552B}" type="pres">
      <dgm:prSet presAssocID="{9A67DEC5-B197-40A3-A986-BA46083E547C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9C2009-EFF3-4D72-B24E-17F0EAD4F248}" type="pres">
      <dgm:prSet presAssocID="{9A67DEC5-B197-40A3-A986-BA46083E547C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02D460-8080-4A8D-A2E8-E83D4A43DE7D}" type="pres">
      <dgm:prSet presAssocID="{9A67DEC5-B197-40A3-A986-BA46083E547C}" presName="quadrant4" presStyleLbl="node1" presStyleIdx="3" presStyleCnt="4" custLinFactNeighborX="-1640" custLinFactNeighborY="112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62E86F-83C3-4F1B-AD3E-14AD1B923DC6}" type="pres">
      <dgm:prSet presAssocID="{9A67DEC5-B197-40A3-A986-BA46083E547C}" presName="quadrantPlaceholder" presStyleCnt="0"/>
      <dgm:spPr/>
    </dgm:pt>
    <dgm:pt modelId="{1AB311D6-8A39-4A94-849F-413C1C2D9449}" type="pres">
      <dgm:prSet presAssocID="{9A67DEC5-B197-40A3-A986-BA46083E547C}" presName="center1" presStyleLbl="fgShp" presStyleIdx="0" presStyleCnt="2"/>
      <dgm:spPr/>
    </dgm:pt>
    <dgm:pt modelId="{8B5CE817-D3E6-4D6C-B1F3-C38FDA3D5721}" type="pres">
      <dgm:prSet presAssocID="{9A67DEC5-B197-40A3-A986-BA46083E547C}" presName="center2" presStyleLbl="fgShp" presStyleIdx="1" presStyleCnt="2"/>
      <dgm:spPr/>
    </dgm:pt>
  </dgm:ptLst>
  <dgm:cxnLst>
    <dgm:cxn modelId="{9E4611A3-3D11-CB4C-AC12-CB08275D57A9}" type="presOf" srcId="{EEFCC270-AA3B-4F8D-9873-DB930C25D87C}" destId="{73BFFD66-E1A8-48EA-B716-B81E7712552B}" srcOrd="0" destOrd="0" presId="urn:microsoft.com/office/officeart/2005/8/layout/cycle4"/>
    <dgm:cxn modelId="{AE6433E1-0D0E-4D2B-BC98-DAB0D7B96429}" srcId="{9A67DEC5-B197-40A3-A986-BA46083E547C}" destId="{7E0F71E1-9465-4A45-BE57-180358089BB5}" srcOrd="3" destOrd="0" parTransId="{689C25CB-0B7A-4888-9882-663CC82B8155}" sibTransId="{71B0F605-D595-40AB-9995-BF633B0C8145}"/>
    <dgm:cxn modelId="{4D3472AD-B048-8441-AFD8-E1E2363D997B}" type="presOf" srcId="{9A67DEC5-B197-40A3-A986-BA46083E547C}" destId="{88E933F3-B8B4-44D6-8065-488B33FA83B9}" srcOrd="0" destOrd="0" presId="urn:microsoft.com/office/officeart/2005/8/layout/cycle4"/>
    <dgm:cxn modelId="{24ED37FB-C2D0-9E43-8434-6C26EB1F63BF}" type="presOf" srcId="{CFBB6527-8342-4DBB-9F2B-10FDD3F96DC8}" destId="{F39C2009-EFF3-4D72-B24E-17F0EAD4F248}" srcOrd="0" destOrd="0" presId="urn:microsoft.com/office/officeart/2005/8/layout/cycle4"/>
    <dgm:cxn modelId="{566E872D-9452-474A-91AA-1C1BE9A7645F}" srcId="{9A67DEC5-B197-40A3-A986-BA46083E547C}" destId="{CFBB6527-8342-4DBB-9F2B-10FDD3F96DC8}" srcOrd="2" destOrd="0" parTransId="{3634AB15-20FD-435C-B16C-FCC1548BA9E0}" sibTransId="{C155DC1C-50EC-49EC-8E9E-DCD1103AF048}"/>
    <dgm:cxn modelId="{55B49F5B-8079-43EF-A407-7A5C58A7A47D}" srcId="{9A67DEC5-B197-40A3-A986-BA46083E547C}" destId="{EEFCC270-AA3B-4F8D-9873-DB930C25D87C}" srcOrd="1" destOrd="0" parTransId="{D3584B6B-C519-429E-BA67-C138537727E4}" sibTransId="{FF016173-935F-4156-9022-943956F7A751}"/>
    <dgm:cxn modelId="{A19C3505-A734-1245-8DAF-D21D5CD46916}" type="presOf" srcId="{4F63D91D-BA4A-4FD8-BA54-44D5265691B7}" destId="{B3FAA6AB-8DFB-4905-A2E1-7CCBF2394FB1}" srcOrd="0" destOrd="0" presId="urn:microsoft.com/office/officeart/2005/8/layout/cycle4"/>
    <dgm:cxn modelId="{367E4961-A344-429C-A8F9-339FC832CA9A}" srcId="{9A67DEC5-B197-40A3-A986-BA46083E547C}" destId="{4F63D91D-BA4A-4FD8-BA54-44D5265691B7}" srcOrd="0" destOrd="0" parTransId="{20A43BA4-8FBB-4D1E-9B18-7F30C8C3014E}" sibTransId="{E83864CF-4804-4E31-9E80-B08A27D7883F}"/>
    <dgm:cxn modelId="{38F885D2-ADD7-4943-85FB-19349B5B9B87}" type="presOf" srcId="{7E0F71E1-9465-4A45-BE57-180358089BB5}" destId="{B902D460-8080-4A8D-A2E8-E83D4A43DE7D}" srcOrd="0" destOrd="0" presId="urn:microsoft.com/office/officeart/2005/8/layout/cycle4"/>
    <dgm:cxn modelId="{1DF6CA44-60BF-DD43-B4BA-F493B6D8D1A2}" type="presParOf" srcId="{88E933F3-B8B4-44D6-8065-488B33FA83B9}" destId="{B4C9CA0A-8DBE-4673-84C0-5690BF4043FE}" srcOrd="0" destOrd="0" presId="urn:microsoft.com/office/officeart/2005/8/layout/cycle4"/>
    <dgm:cxn modelId="{F0A54486-F24E-D34A-8583-180EC68A7A72}" type="presParOf" srcId="{B4C9CA0A-8DBE-4673-84C0-5690BF4043FE}" destId="{16D09FB7-A66A-4E0F-965A-1D2C16569A27}" srcOrd="0" destOrd="0" presId="urn:microsoft.com/office/officeart/2005/8/layout/cycle4"/>
    <dgm:cxn modelId="{A56BC04B-7CC3-CB4F-8834-61CC31BB1CFC}" type="presParOf" srcId="{88E933F3-B8B4-44D6-8065-488B33FA83B9}" destId="{B8EABAED-A1B9-4AA8-80FE-DDDE64AFF69A}" srcOrd="1" destOrd="0" presId="urn:microsoft.com/office/officeart/2005/8/layout/cycle4"/>
    <dgm:cxn modelId="{A8750D62-3233-1242-8E49-77AA639EE7E2}" type="presParOf" srcId="{B8EABAED-A1B9-4AA8-80FE-DDDE64AFF69A}" destId="{B3FAA6AB-8DFB-4905-A2E1-7CCBF2394FB1}" srcOrd="0" destOrd="0" presId="urn:microsoft.com/office/officeart/2005/8/layout/cycle4"/>
    <dgm:cxn modelId="{D3354565-6114-524E-ABBC-E2B0EA723953}" type="presParOf" srcId="{B8EABAED-A1B9-4AA8-80FE-DDDE64AFF69A}" destId="{73BFFD66-E1A8-48EA-B716-B81E7712552B}" srcOrd="1" destOrd="0" presId="urn:microsoft.com/office/officeart/2005/8/layout/cycle4"/>
    <dgm:cxn modelId="{0A7559E7-3E7D-2E49-A3C7-E7C9F19B7EFD}" type="presParOf" srcId="{B8EABAED-A1B9-4AA8-80FE-DDDE64AFF69A}" destId="{F39C2009-EFF3-4D72-B24E-17F0EAD4F248}" srcOrd="2" destOrd="0" presId="urn:microsoft.com/office/officeart/2005/8/layout/cycle4"/>
    <dgm:cxn modelId="{6E211F47-0FAB-FA44-91A2-C195AAB6D8C7}" type="presParOf" srcId="{B8EABAED-A1B9-4AA8-80FE-DDDE64AFF69A}" destId="{B902D460-8080-4A8D-A2E8-E83D4A43DE7D}" srcOrd="3" destOrd="0" presId="urn:microsoft.com/office/officeart/2005/8/layout/cycle4"/>
    <dgm:cxn modelId="{2E1C9D5C-17C9-8842-BAAE-602CD8ACF0A3}" type="presParOf" srcId="{B8EABAED-A1B9-4AA8-80FE-DDDE64AFF69A}" destId="{A962E86F-83C3-4F1B-AD3E-14AD1B923DC6}" srcOrd="4" destOrd="0" presId="urn:microsoft.com/office/officeart/2005/8/layout/cycle4"/>
    <dgm:cxn modelId="{FBD87F7B-5877-3A40-854A-2C3CFFFB0034}" type="presParOf" srcId="{88E933F3-B8B4-44D6-8065-488B33FA83B9}" destId="{1AB311D6-8A39-4A94-849F-413C1C2D9449}" srcOrd="2" destOrd="0" presId="urn:microsoft.com/office/officeart/2005/8/layout/cycle4"/>
    <dgm:cxn modelId="{3017AD62-B8EA-C943-9517-24A27048EF1B}" type="presParOf" srcId="{88E933F3-B8B4-44D6-8065-488B33FA83B9}" destId="{8B5CE817-D3E6-4D6C-B1F3-C38FDA3D572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D1117E-143E-497B-8289-062FC3C86913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</dgm:pt>
    <dgm:pt modelId="{13726774-495E-4B0C-BEC9-CBCD731DB8FB}">
      <dgm:prSet phldrT="[Texto]" custT="1"/>
      <dgm:spPr/>
      <dgm:t>
        <a:bodyPr/>
        <a:lstStyle/>
        <a:p>
          <a:pPr algn="l"/>
          <a:r>
            <a:rPr lang="es-MX" sz="2000" b="1" dirty="0" smtClean="0">
              <a:latin typeface="Arial" panose="020B0604020202020204" pitchFamily="34" charset="0"/>
              <a:cs typeface="Arial" panose="020B0604020202020204" pitchFamily="34" charset="0"/>
            </a:rPr>
            <a:t>1. BAP</a:t>
          </a:r>
          <a:endParaRPr lang="es-MX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C807EA-500B-45B7-B77D-FCDD366ECE57}" type="parTrans" cxnId="{25135745-14B5-4626-806F-53906566C53B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05887F-2C23-4E44-86FF-8BFD77177326}" type="sibTrans" cxnId="{25135745-14B5-4626-806F-53906566C53B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AAA6A6-1123-45CE-A453-7CF8FAD82320}">
      <dgm:prSet phldrT="[Texto]" custT="1"/>
      <dgm:spPr/>
      <dgm:t>
        <a:bodyPr/>
        <a:lstStyle/>
        <a:p>
          <a:pPr algn="l"/>
          <a:r>
            <a:rPr lang="es-MX" sz="2000" b="1" dirty="0" smtClean="0">
              <a:latin typeface="Arial" panose="020B0604020202020204" pitchFamily="34" charset="0"/>
              <a:cs typeface="Arial" panose="020B0604020202020204" pitchFamily="34" charset="0"/>
            </a:rPr>
            <a:t>3. DUA </a:t>
          </a:r>
          <a:endParaRPr lang="es-MX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B297D9-B3C3-492B-A2C7-C023B36EBC13}" type="parTrans" cxnId="{C9413B35-0DCB-42CC-988A-F01BFEB28359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7274C1-A271-4A81-A2F0-DC24F57AA56B}" type="sibTrans" cxnId="{C9413B35-0DCB-42CC-988A-F01BFEB28359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25182F-A0F8-44B1-895D-5FEBDB0C4EFB}">
      <dgm:prSet phldrT="[Texto]" custT="1"/>
      <dgm:spPr/>
      <dgm:t>
        <a:bodyPr/>
        <a:lstStyle/>
        <a:p>
          <a:pPr algn="ctr"/>
          <a:r>
            <a:rPr lang="es-MX" sz="2000" b="1" dirty="0" smtClean="0">
              <a:latin typeface="Arial" panose="020B0604020202020204" pitchFamily="34" charset="0"/>
              <a:cs typeface="Arial" panose="020B0604020202020204" pitchFamily="34" charset="0"/>
            </a:rPr>
            <a:t>4. Ajustes razonables  </a:t>
          </a:r>
          <a:endParaRPr lang="es-MX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8653F3-1D97-42B2-8DB0-B70CA5129337}" type="parTrans" cxnId="{9211CF3C-7B03-436C-8BF5-315A6DA6582D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7B34C3-3884-49B6-9E3D-BD69BDEBDFE1}" type="sibTrans" cxnId="{9211CF3C-7B03-436C-8BF5-315A6DA6582D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47CF9E-043E-4AC9-8038-32CD478971DA}">
      <dgm:prSet phldrT="[Texto]" custT="1"/>
      <dgm:spPr/>
      <dgm:t>
        <a:bodyPr/>
        <a:lstStyle/>
        <a:p>
          <a:pPr algn="l"/>
          <a:r>
            <a:rPr lang="es-MX" sz="2000" b="1" dirty="0" smtClean="0">
              <a:latin typeface="Arial" panose="020B0604020202020204" pitchFamily="34" charset="0"/>
              <a:cs typeface="Arial" panose="020B0604020202020204" pitchFamily="34" charset="0"/>
            </a:rPr>
            <a:t>2. Apoyos </a:t>
          </a:r>
          <a:endParaRPr lang="es-MX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86A26C-7C2D-4ABC-9FCA-C57604E5F1D3}" type="parTrans" cxnId="{D0573568-51F0-4A0A-BF68-707E8CA0AC50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0D349D-E232-4FF2-AFA6-37868BF05F28}" type="sibTrans" cxnId="{D0573568-51F0-4A0A-BF68-707E8CA0AC50}">
      <dgm:prSet/>
      <dgm:spPr/>
      <dgm:t>
        <a:bodyPr/>
        <a:lstStyle/>
        <a:p>
          <a:endParaRPr lang="es-MX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37FC9D-B125-4E73-8507-55CC68A74A87}" type="pres">
      <dgm:prSet presAssocID="{CCD1117E-143E-497B-8289-062FC3C86913}" presName="rootnode" presStyleCnt="0">
        <dgm:presLayoutVars>
          <dgm:chMax/>
          <dgm:chPref/>
          <dgm:dir/>
          <dgm:animLvl val="lvl"/>
        </dgm:presLayoutVars>
      </dgm:prSet>
      <dgm:spPr/>
    </dgm:pt>
    <dgm:pt modelId="{B9FCDC4E-273B-4582-8F9A-BAA88FA91F03}" type="pres">
      <dgm:prSet presAssocID="{13726774-495E-4B0C-BEC9-CBCD731DB8FB}" presName="composite" presStyleCnt="0"/>
      <dgm:spPr/>
    </dgm:pt>
    <dgm:pt modelId="{4F66B1CE-14CC-4E82-B1AC-7B1F79A39ACF}" type="pres">
      <dgm:prSet presAssocID="{13726774-495E-4B0C-BEC9-CBCD731DB8FB}" presName="LShape" presStyleLbl="alignNode1" presStyleIdx="0" presStyleCnt="7"/>
      <dgm:spPr/>
    </dgm:pt>
    <dgm:pt modelId="{6F14D212-41EB-4311-966D-83C7F28A76B4}" type="pres">
      <dgm:prSet presAssocID="{13726774-495E-4B0C-BEC9-CBCD731DB8FB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B8385E-C363-478E-BB58-CBE812CCB5B7}" type="pres">
      <dgm:prSet presAssocID="{13726774-495E-4B0C-BEC9-CBCD731DB8FB}" presName="Triangle" presStyleLbl="alignNode1" presStyleIdx="1" presStyleCnt="7"/>
      <dgm:spPr/>
    </dgm:pt>
    <dgm:pt modelId="{4F193640-10AF-45EB-A350-CC663C9B13C0}" type="pres">
      <dgm:prSet presAssocID="{FA05887F-2C23-4E44-86FF-8BFD77177326}" presName="sibTrans" presStyleCnt="0"/>
      <dgm:spPr/>
    </dgm:pt>
    <dgm:pt modelId="{60BC1509-BB35-49D7-9DD8-9A5F4A24D417}" type="pres">
      <dgm:prSet presAssocID="{FA05887F-2C23-4E44-86FF-8BFD77177326}" presName="space" presStyleCnt="0"/>
      <dgm:spPr/>
    </dgm:pt>
    <dgm:pt modelId="{A093757D-F1BF-4A13-B644-2E152B21AD36}" type="pres">
      <dgm:prSet presAssocID="{A847CF9E-043E-4AC9-8038-32CD478971DA}" presName="composite" presStyleCnt="0"/>
      <dgm:spPr/>
    </dgm:pt>
    <dgm:pt modelId="{D97A7F37-4645-4FFF-A36A-1AD3EEA82FB4}" type="pres">
      <dgm:prSet presAssocID="{A847CF9E-043E-4AC9-8038-32CD478971DA}" presName="LShape" presStyleLbl="alignNode1" presStyleIdx="2" presStyleCnt="7"/>
      <dgm:spPr/>
    </dgm:pt>
    <dgm:pt modelId="{9F38911A-BA9A-4F76-A4BC-A0375E866236}" type="pres">
      <dgm:prSet presAssocID="{A847CF9E-043E-4AC9-8038-32CD478971DA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020A8D-3E1F-40D2-B582-7CFA98726DCC}" type="pres">
      <dgm:prSet presAssocID="{A847CF9E-043E-4AC9-8038-32CD478971DA}" presName="Triangle" presStyleLbl="alignNode1" presStyleIdx="3" presStyleCnt="7"/>
      <dgm:spPr/>
    </dgm:pt>
    <dgm:pt modelId="{0DBDF7B4-78C0-4FB8-B2C1-A85C132FA7B3}" type="pres">
      <dgm:prSet presAssocID="{830D349D-E232-4FF2-AFA6-37868BF05F28}" presName="sibTrans" presStyleCnt="0"/>
      <dgm:spPr/>
    </dgm:pt>
    <dgm:pt modelId="{936F3862-0845-43F3-91A4-A7FE650A2233}" type="pres">
      <dgm:prSet presAssocID="{830D349D-E232-4FF2-AFA6-37868BF05F28}" presName="space" presStyleCnt="0"/>
      <dgm:spPr/>
    </dgm:pt>
    <dgm:pt modelId="{A280CC94-6379-4E3C-8A8F-BCF4344D3F49}" type="pres">
      <dgm:prSet presAssocID="{87AAA6A6-1123-45CE-A453-7CF8FAD82320}" presName="composite" presStyleCnt="0"/>
      <dgm:spPr/>
    </dgm:pt>
    <dgm:pt modelId="{1023B4AF-9E86-41EE-A335-6E79AD7BF002}" type="pres">
      <dgm:prSet presAssocID="{87AAA6A6-1123-45CE-A453-7CF8FAD82320}" presName="LShape" presStyleLbl="alignNode1" presStyleIdx="4" presStyleCnt="7"/>
      <dgm:spPr/>
    </dgm:pt>
    <dgm:pt modelId="{61910973-6C06-4FA9-B153-2B975DFD1224}" type="pres">
      <dgm:prSet presAssocID="{87AAA6A6-1123-45CE-A453-7CF8FAD82320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3D84AA-874D-43A8-B855-C43E0BFA6E83}" type="pres">
      <dgm:prSet presAssocID="{87AAA6A6-1123-45CE-A453-7CF8FAD82320}" presName="Triangle" presStyleLbl="alignNode1" presStyleIdx="5" presStyleCnt="7"/>
      <dgm:spPr/>
    </dgm:pt>
    <dgm:pt modelId="{8EFB6375-5818-4805-9609-BA98EB98101C}" type="pres">
      <dgm:prSet presAssocID="{517274C1-A271-4A81-A2F0-DC24F57AA56B}" presName="sibTrans" presStyleCnt="0"/>
      <dgm:spPr/>
    </dgm:pt>
    <dgm:pt modelId="{73E0AC5F-FF57-4E7E-A6DA-7525F813B810}" type="pres">
      <dgm:prSet presAssocID="{517274C1-A271-4A81-A2F0-DC24F57AA56B}" presName="space" presStyleCnt="0"/>
      <dgm:spPr/>
    </dgm:pt>
    <dgm:pt modelId="{1C2CA26B-7C09-4255-8300-159E083C0354}" type="pres">
      <dgm:prSet presAssocID="{BA25182F-A0F8-44B1-895D-5FEBDB0C4EFB}" presName="composite" presStyleCnt="0"/>
      <dgm:spPr/>
    </dgm:pt>
    <dgm:pt modelId="{FFFB1011-BC93-455D-9C61-BE5F2BE80E58}" type="pres">
      <dgm:prSet presAssocID="{BA25182F-A0F8-44B1-895D-5FEBDB0C4EFB}" presName="LShape" presStyleLbl="alignNode1" presStyleIdx="6" presStyleCnt="7"/>
      <dgm:spPr/>
    </dgm:pt>
    <dgm:pt modelId="{8215F2B4-21A6-4CF0-AA08-2B693E3CEA03}" type="pres">
      <dgm:prSet presAssocID="{BA25182F-A0F8-44B1-895D-5FEBDB0C4EFB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9413B35-0DCB-42CC-988A-F01BFEB28359}" srcId="{CCD1117E-143E-497B-8289-062FC3C86913}" destId="{87AAA6A6-1123-45CE-A453-7CF8FAD82320}" srcOrd="2" destOrd="0" parTransId="{79B297D9-B3C3-492B-A2C7-C023B36EBC13}" sibTransId="{517274C1-A271-4A81-A2F0-DC24F57AA56B}"/>
    <dgm:cxn modelId="{9211CF3C-7B03-436C-8BF5-315A6DA6582D}" srcId="{CCD1117E-143E-497B-8289-062FC3C86913}" destId="{BA25182F-A0F8-44B1-895D-5FEBDB0C4EFB}" srcOrd="3" destOrd="0" parTransId="{6A8653F3-1D97-42B2-8DB0-B70CA5129337}" sibTransId="{217B34C3-3884-49B6-9E3D-BD69BDEBDFE1}"/>
    <dgm:cxn modelId="{D0573568-51F0-4A0A-BF68-707E8CA0AC50}" srcId="{CCD1117E-143E-497B-8289-062FC3C86913}" destId="{A847CF9E-043E-4AC9-8038-32CD478971DA}" srcOrd="1" destOrd="0" parTransId="{FE86A26C-7C2D-4ABC-9FCA-C57604E5F1D3}" sibTransId="{830D349D-E232-4FF2-AFA6-37868BF05F28}"/>
    <dgm:cxn modelId="{9FF96974-5966-2A4A-A4A1-57FF41783010}" type="presOf" srcId="{13726774-495E-4B0C-BEC9-CBCD731DB8FB}" destId="{6F14D212-41EB-4311-966D-83C7F28A76B4}" srcOrd="0" destOrd="0" presId="urn:microsoft.com/office/officeart/2009/3/layout/StepUpProcess"/>
    <dgm:cxn modelId="{25135745-14B5-4626-806F-53906566C53B}" srcId="{CCD1117E-143E-497B-8289-062FC3C86913}" destId="{13726774-495E-4B0C-BEC9-CBCD731DB8FB}" srcOrd="0" destOrd="0" parTransId="{CEC807EA-500B-45B7-B77D-FCDD366ECE57}" sibTransId="{FA05887F-2C23-4E44-86FF-8BFD77177326}"/>
    <dgm:cxn modelId="{55B7F97B-32D9-2842-964F-4F54DAFAAD3E}" type="presOf" srcId="{A847CF9E-043E-4AC9-8038-32CD478971DA}" destId="{9F38911A-BA9A-4F76-A4BC-A0375E866236}" srcOrd="0" destOrd="0" presId="urn:microsoft.com/office/officeart/2009/3/layout/StepUpProcess"/>
    <dgm:cxn modelId="{CEC4D039-EBCC-E240-9720-7308ED73BF41}" type="presOf" srcId="{BA25182F-A0F8-44B1-895D-5FEBDB0C4EFB}" destId="{8215F2B4-21A6-4CF0-AA08-2B693E3CEA03}" srcOrd="0" destOrd="0" presId="urn:microsoft.com/office/officeart/2009/3/layout/StepUpProcess"/>
    <dgm:cxn modelId="{76EE546B-A5B3-AF40-8E7F-667879084011}" type="presOf" srcId="{87AAA6A6-1123-45CE-A453-7CF8FAD82320}" destId="{61910973-6C06-4FA9-B153-2B975DFD1224}" srcOrd="0" destOrd="0" presId="urn:microsoft.com/office/officeart/2009/3/layout/StepUpProcess"/>
    <dgm:cxn modelId="{0D2F7970-374A-B340-A23A-0BDACAE5CE23}" type="presOf" srcId="{CCD1117E-143E-497B-8289-062FC3C86913}" destId="{7037FC9D-B125-4E73-8507-55CC68A74A87}" srcOrd="0" destOrd="0" presId="urn:microsoft.com/office/officeart/2009/3/layout/StepUpProcess"/>
    <dgm:cxn modelId="{BAF37DE0-6149-B44E-8EAB-BABAE86E09B4}" type="presParOf" srcId="{7037FC9D-B125-4E73-8507-55CC68A74A87}" destId="{B9FCDC4E-273B-4582-8F9A-BAA88FA91F03}" srcOrd="0" destOrd="0" presId="urn:microsoft.com/office/officeart/2009/3/layout/StepUpProcess"/>
    <dgm:cxn modelId="{F9E1AE02-424E-2A47-97FE-DD2AAA9223CF}" type="presParOf" srcId="{B9FCDC4E-273B-4582-8F9A-BAA88FA91F03}" destId="{4F66B1CE-14CC-4E82-B1AC-7B1F79A39ACF}" srcOrd="0" destOrd="0" presId="urn:microsoft.com/office/officeart/2009/3/layout/StepUpProcess"/>
    <dgm:cxn modelId="{A87BC5B3-7846-EA4E-B2AE-151ADF305BF9}" type="presParOf" srcId="{B9FCDC4E-273B-4582-8F9A-BAA88FA91F03}" destId="{6F14D212-41EB-4311-966D-83C7F28A76B4}" srcOrd="1" destOrd="0" presId="urn:microsoft.com/office/officeart/2009/3/layout/StepUpProcess"/>
    <dgm:cxn modelId="{1F7F3A91-77E8-844B-A349-A4DD3E12E6E4}" type="presParOf" srcId="{B9FCDC4E-273B-4582-8F9A-BAA88FA91F03}" destId="{C0B8385E-C363-478E-BB58-CBE812CCB5B7}" srcOrd="2" destOrd="0" presId="urn:microsoft.com/office/officeart/2009/3/layout/StepUpProcess"/>
    <dgm:cxn modelId="{1C9FB1BD-FFA8-8247-9C2E-99E4D7318153}" type="presParOf" srcId="{7037FC9D-B125-4E73-8507-55CC68A74A87}" destId="{4F193640-10AF-45EB-A350-CC663C9B13C0}" srcOrd="1" destOrd="0" presId="urn:microsoft.com/office/officeart/2009/3/layout/StepUpProcess"/>
    <dgm:cxn modelId="{A102D27E-AD9B-C74D-8F70-E0391DB4E4E2}" type="presParOf" srcId="{4F193640-10AF-45EB-A350-CC663C9B13C0}" destId="{60BC1509-BB35-49D7-9DD8-9A5F4A24D417}" srcOrd="0" destOrd="0" presId="urn:microsoft.com/office/officeart/2009/3/layout/StepUpProcess"/>
    <dgm:cxn modelId="{C0919907-62D8-FD48-A733-AB13C33FA11A}" type="presParOf" srcId="{7037FC9D-B125-4E73-8507-55CC68A74A87}" destId="{A093757D-F1BF-4A13-B644-2E152B21AD36}" srcOrd="2" destOrd="0" presId="urn:microsoft.com/office/officeart/2009/3/layout/StepUpProcess"/>
    <dgm:cxn modelId="{14D3CEDA-6B36-B34A-BBFC-6B9AE5D4C9DD}" type="presParOf" srcId="{A093757D-F1BF-4A13-B644-2E152B21AD36}" destId="{D97A7F37-4645-4FFF-A36A-1AD3EEA82FB4}" srcOrd="0" destOrd="0" presId="urn:microsoft.com/office/officeart/2009/3/layout/StepUpProcess"/>
    <dgm:cxn modelId="{C3A59BB8-423C-3745-8E77-FA10792D497F}" type="presParOf" srcId="{A093757D-F1BF-4A13-B644-2E152B21AD36}" destId="{9F38911A-BA9A-4F76-A4BC-A0375E866236}" srcOrd="1" destOrd="0" presId="urn:microsoft.com/office/officeart/2009/3/layout/StepUpProcess"/>
    <dgm:cxn modelId="{8FAA6A45-EA61-0B47-9965-0F8DAFBDE067}" type="presParOf" srcId="{A093757D-F1BF-4A13-B644-2E152B21AD36}" destId="{C4020A8D-3E1F-40D2-B582-7CFA98726DCC}" srcOrd="2" destOrd="0" presId="urn:microsoft.com/office/officeart/2009/3/layout/StepUpProcess"/>
    <dgm:cxn modelId="{4366C1BC-240F-CE4A-9308-49B3DD7C0E10}" type="presParOf" srcId="{7037FC9D-B125-4E73-8507-55CC68A74A87}" destId="{0DBDF7B4-78C0-4FB8-B2C1-A85C132FA7B3}" srcOrd="3" destOrd="0" presId="urn:microsoft.com/office/officeart/2009/3/layout/StepUpProcess"/>
    <dgm:cxn modelId="{9030ED95-958A-1942-B007-3DBD350B4C0A}" type="presParOf" srcId="{0DBDF7B4-78C0-4FB8-B2C1-A85C132FA7B3}" destId="{936F3862-0845-43F3-91A4-A7FE650A2233}" srcOrd="0" destOrd="0" presId="urn:microsoft.com/office/officeart/2009/3/layout/StepUpProcess"/>
    <dgm:cxn modelId="{B1387C9F-E54D-B040-A895-65DB2D68674A}" type="presParOf" srcId="{7037FC9D-B125-4E73-8507-55CC68A74A87}" destId="{A280CC94-6379-4E3C-8A8F-BCF4344D3F49}" srcOrd="4" destOrd="0" presId="urn:microsoft.com/office/officeart/2009/3/layout/StepUpProcess"/>
    <dgm:cxn modelId="{1D1BFD5E-4331-7841-87A5-49F990638CB0}" type="presParOf" srcId="{A280CC94-6379-4E3C-8A8F-BCF4344D3F49}" destId="{1023B4AF-9E86-41EE-A335-6E79AD7BF002}" srcOrd="0" destOrd="0" presId="urn:microsoft.com/office/officeart/2009/3/layout/StepUpProcess"/>
    <dgm:cxn modelId="{223ADF65-BD91-E44C-9586-35DE0D06E0B3}" type="presParOf" srcId="{A280CC94-6379-4E3C-8A8F-BCF4344D3F49}" destId="{61910973-6C06-4FA9-B153-2B975DFD1224}" srcOrd="1" destOrd="0" presId="urn:microsoft.com/office/officeart/2009/3/layout/StepUpProcess"/>
    <dgm:cxn modelId="{73CC2254-D434-2B47-BAA2-CD85C991A45D}" type="presParOf" srcId="{A280CC94-6379-4E3C-8A8F-BCF4344D3F49}" destId="{E53D84AA-874D-43A8-B855-C43E0BFA6E83}" srcOrd="2" destOrd="0" presId="urn:microsoft.com/office/officeart/2009/3/layout/StepUpProcess"/>
    <dgm:cxn modelId="{17E729DA-6674-F64D-986B-B80102E6A2FD}" type="presParOf" srcId="{7037FC9D-B125-4E73-8507-55CC68A74A87}" destId="{8EFB6375-5818-4805-9609-BA98EB98101C}" srcOrd="5" destOrd="0" presId="urn:microsoft.com/office/officeart/2009/3/layout/StepUpProcess"/>
    <dgm:cxn modelId="{A1065000-A52D-5C4D-89D7-65EA30079F1E}" type="presParOf" srcId="{8EFB6375-5818-4805-9609-BA98EB98101C}" destId="{73E0AC5F-FF57-4E7E-A6DA-7525F813B810}" srcOrd="0" destOrd="0" presId="urn:microsoft.com/office/officeart/2009/3/layout/StepUpProcess"/>
    <dgm:cxn modelId="{820DEF30-AB13-914C-A80A-024A047AABE9}" type="presParOf" srcId="{7037FC9D-B125-4E73-8507-55CC68A74A87}" destId="{1C2CA26B-7C09-4255-8300-159E083C0354}" srcOrd="6" destOrd="0" presId="urn:microsoft.com/office/officeart/2009/3/layout/StepUpProcess"/>
    <dgm:cxn modelId="{106FD971-0174-DB47-A18A-85459F75DE7F}" type="presParOf" srcId="{1C2CA26B-7C09-4255-8300-159E083C0354}" destId="{FFFB1011-BC93-455D-9C61-BE5F2BE80E58}" srcOrd="0" destOrd="0" presId="urn:microsoft.com/office/officeart/2009/3/layout/StepUpProcess"/>
    <dgm:cxn modelId="{A0C9CD3C-2CC8-8B4C-B53A-31436FE9719C}" type="presParOf" srcId="{1C2CA26B-7C09-4255-8300-159E083C0354}" destId="{8215F2B4-21A6-4CF0-AA08-2B693E3CEA03}" srcOrd="1" destOrd="0" presId="urn:microsoft.com/office/officeart/2009/3/layout/StepUpProcess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B852F9-A275-4F01-AF95-7F99F919F449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06B02A7-203C-4D05-880A-404BCAD21E2F}">
      <dgm:prSet phldrT="[Texto]"/>
      <dgm:spPr/>
      <dgm:t>
        <a:bodyPr/>
        <a:lstStyle/>
        <a:p>
          <a:r>
            <a:rPr lang="es-ES" dirty="0" smtClean="0"/>
            <a:t>Ajustes razonables</a:t>
          </a:r>
          <a:endParaRPr lang="es-ES" dirty="0"/>
        </a:p>
      </dgm:t>
    </dgm:pt>
    <dgm:pt modelId="{FF1E1391-3A79-4F3F-8070-B456D328F8F3}" type="parTrans" cxnId="{2B63CB59-B8C8-4F7E-B25F-BA1C6C4C6A79}">
      <dgm:prSet/>
      <dgm:spPr/>
      <dgm:t>
        <a:bodyPr/>
        <a:lstStyle/>
        <a:p>
          <a:endParaRPr lang="es-ES"/>
        </a:p>
      </dgm:t>
    </dgm:pt>
    <dgm:pt modelId="{84284B7B-7995-4F6F-BC7F-9A242897C150}" type="sibTrans" cxnId="{2B63CB59-B8C8-4F7E-B25F-BA1C6C4C6A79}">
      <dgm:prSet/>
      <dgm:spPr/>
      <dgm:t>
        <a:bodyPr/>
        <a:lstStyle/>
        <a:p>
          <a:endParaRPr lang="es-ES"/>
        </a:p>
      </dgm:t>
    </dgm:pt>
    <dgm:pt modelId="{BA7006CB-E862-4995-9221-2500FA7016A4}">
      <dgm:prSet phldrT="[Texto]"/>
      <dgm:spPr/>
      <dgm:t>
        <a:bodyPr/>
        <a:lstStyle/>
        <a:p>
          <a:r>
            <a:rPr lang="es-ES" dirty="0" smtClean="0"/>
            <a:t>Accesibilidad</a:t>
          </a:r>
          <a:endParaRPr lang="es-ES" dirty="0"/>
        </a:p>
      </dgm:t>
    </dgm:pt>
    <dgm:pt modelId="{A0458EC9-9E81-441A-AC02-A8D84EECF80B}" type="parTrans" cxnId="{E2D985DA-549C-4FD6-A7C0-1AD268B7A89B}">
      <dgm:prSet/>
      <dgm:spPr/>
      <dgm:t>
        <a:bodyPr/>
        <a:lstStyle/>
        <a:p>
          <a:endParaRPr lang="es-ES"/>
        </a:p>
      </dgm:t>
    </dgm:pt>
    <dgm:pt modelId="{1E9189CA-0BDB-449F-85D5-73F0A2C09563}" type="sibTrans" cxnId="{E2D985DA-549C-4FD6-A7C0-1AD268B7A89B}">
      <dgm:prSet/>
      <dgm:spPr/>
      <dgm:t>
        <a:bodyPr/>
        <a:lstStyle/>
        <a:p>
          <a:endParaRPr lang="es-ES"/>
        </a:p>
      </dgm:t>
    </dgm:pt>
    <dgm:pt modelId="{DB8D820B-ACB8-44E5-923C-EDCB04C232EE}">
      <dgm:prSet phldrT="[Texto]"/>
      <dgm:spPr/>
      <dgm:t>
        <a:bodyPr/>
        <a:lstStyle/>
        <a:p>
          <a:r>
            <a:rPr lang="es-ES" dirty="0" smtClean="0"/>
            <a:t>DISEÑO UNIVERSAL</a:t>
          </a:r>
          <a:endParaRPr lang="es-ES" dirty="0"/>
        </a:p>
      </dgm:t>
    </dgm:pt>
    <dgm:pt modelId="{1D0C1E60-5E7E-4A80-914C-844F5183D4DA}" type="parTrans" cxnId="{E76052A3-50CB-4245-91ED-64CB7D624EEF}">
      <dgm:prSet/>
      <dgm:spPr/>
      <dgm:t>
        <a:bodyPr/>
        <a:lstStyle/>
        <a:p>
          <a:endParaRPr lang="es-ES"/>
        </a:p>
      </dgm:t>
    </dgm:pt>
    <dgm:pt modelId="{0A489694-9DBC-4169-AB96-7914C8546D87}" type="sibTrans" cxnId="{E76052A3-50CB-4245-91ED-64CB7D624EEF}">
      <dgm:prSet/>
      <dgm:spPr/>
      <dgm:t>
        <a:bodyPr/>
        <a:lstStyle/>
        <a:p>
          <a:endParaRPr lang="es-ES"/>
        </a:p>
      </dgm:t>
    </dgm:pt>
    <dgm:pt modelId="{7E8E5990-F652-4EC1-B1A2-72F5A21D828A}" type="pres">
      <dgm:prSet presAssocID="{ECB852F9-A275-4F01-AF95-7F99F919F44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A59ADDBE-3C1B-40D3-A2D7-92E0D18AD4EE}" type="pres">
      <dgm:prSet presAssocID="{006B02A7-203C-4D05-880A-404BCAD21E2F}" presName="Accent1" presStyleCnt="0"/>
      <dgm:spPr/>
    </dgm:pt>
    <dgm:pt modelId="{8AF15707-A4D0-44D4-8AA7-1E92927FBE83}" type="pres">
      <dgm:prSet presAssocID="{006B02A7-203C-4D05-880A-404BCAD21E2F}" presName="Accent" presStyleLbl="node1" presStyleIdx="0" presStyleCnt="3"/>
      <dgm:spPr/>
    </dgm:pt>
    <dgm:pt modelId="{0DED8B36-C794-4919-8430-FA2B8B2EBC06}" type="pres">
      <dgm:prSet presAssocID="{006B02A7-203C-4D05-880A-404BCAD21E2F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18420F-947E-4B7E-90E2-74E7AFC4FC8A}" type="pres">
      <dgm:prSet presAssocID="{BA7006CB-E862-4995-9221-2500FA7016A4}" presName="Accent2" presStyleCnt="0"/>
      <dgm:spPr/>
    </dgm:pt>
    <dgm:pt modelId="{B5850AC9-CC31-43F3-923C-08739776EB25}" type="pres">
      <dgm:prSet presAssocID="{BA7006CB-E862-4995-9221-2500FA7016A4}" presName="Accent" presStyleLbl="node1" presStyleIdx="1" presStyleCnt="3"/>
      <dgm:spPr/>
    </dgm:pt>
    <dgm:pt modelId="{3FD3CA39-3567-4682-831A-49945744AC7A}" type="pres">
      <dgm:prSet presAssocID="{BA7006CB-E862-4995-9221-2500FA7016A4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D2A55F-1542-47FE-A314-26CA6285FF30}" type="pres">
      <dgm:prSet presAssocID="{DB8D820B-ACB8-44E5-923C-EDCB04C232EE}" presName="Accent3" presStyleCnt="0"/>
      <dgm:spPr/>
    </dgm:pt>
    <dgm:pt modelId="{520BD846-4A44-435F-B6C1-A19A64B87F95}" type="pres">
      <dgm:prSet presAssocID="{DB8D820B-ACB8-44E5-923C-EDCB04C232EE}" presName="Accent" presStyleLbl="node1" presStyleIdx="2" presStyleCnt="3"/>
      <dgm:spPr/>
    </dgm:pt>
    <dgm:pt modelId="{D992B06B-D9EA-4FA6-8AF1-BBFCEDC2071E}" type="pres">
      <dgm:prSet presAssocID="{DB8D820B-ACB8-44E5-923C-EDCB04C232EE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B63CB59-B8C8-4F7E-B25F-BA1C6C4C6A79}" srcId="{ECB852F9-A275-4F01-AF95-7F99F919F449}" destId="{006B02A7-203C-4D05-880A-404BCAD21E2F}" srcOrd="0" destOrd="0" parTransId="{FF1E1391-3A79-4F3F-8070-B456D328F8F3}" sibTransId="{84284B7B-7995-4F6F-BC7F-9A242897C150}"/>
    <dgm:cxn modelId="{2D41F88E-FDAB-9345-B612-2D4E8333AC05}" type="presOf" srcId="{BA7006CB-E862-4995-9221-2500FA7016A4}" destId="{3FD3CA39-3567-4682-831A-49945744AC7A}" srcOrd="0" destOrd="0" presId="urn:microsoft.com/office/officeart/2009/layout/CircleArrowProcess"/>
    <dgm:cxn modelId="{E2D985DA-549C-4FD6-A7C0-1AD268B7A89B}" srcId="{ECB852F9-A275-4F01-AF95-7F99F919F449}" destId="{BA7006CB-E862-4995-9221-2500FA7016A4}" srcOrd="1" destOrd="0" parTransId="{A0458EC9-9E81-441A-AC02-A8D84EECF80B}" sibTransId="{1E9189CA-0BDB-449F-85D5-73F0A2C09563}"/>
    <dgm:cxn modelId="{E76052A3-50CB-4245-91ED-64CB7D624EEF}" srcId="{ECB852F9-A275-4F01-AF95-7F99F919F449}" destId="{DB8D820B-ACB8-44E5-923C-EDCB04C232EE}" srcOrd="2" destOrd="0" parTransId="{1D0C1E60-5E7E-4A80-914C-844F5183D4DA}" sibTransId="{0A489694-9DBC-4169-AB96-7914C8546D87}"/>
    <dgm:cxn modelId="{EE429AD3-21C8-D643-BF63-B4F00B1DE0A8}" type="presOf" srcId="{DB8D820B-ACB8-44E5-923C-EDCB04C232EE}" destId="{D992B06B-D9EA-4FA6-8AF1-BBFCEDC2071E}" srcOrd="0" destOrd="0" presId="urn:microsoft.com/office/officeart/2009/layout/CircleArrowProcess"/>
    <dgm:cxn modelId="{850B7104-8AED-B44C-A39D-CABEC2B86617}" type="presOf" srcId="{ECB852F9-A275-4F01-AF95-7F99F919F449}" destId="{7E8E5990-F652-4EC1-B1A2-72F5A21D828A}" srcOrd="0" destOrd="0" presId="urn:microsoft.com/office/officeart/2009/layout/CircleArrowProcess"/>
    <dgm:cxn modelId="{23952DB0-2DD8-0548-9C21-B5092B10EDB2}" type="presOf" srcId="{006B02A7-203C-4D05-880A-404BCAD21E2F}" destId="{0DED8B36-C794-4919-8430-FA2B8B2EBC06}" srcOrd="0" destOrd="0" presId="urn:microsoft.com/office/officeart/2009/layout/CircleArrowProcess"/>
    <dgm:cxn modelId="{43EE7A44-C590-7847-AC5D-DCF780BEA4CE}" type="presParOf" srcId="{7E8E5990-F652-4EC1-B1A2-72F5A21D828A}" destId="{A59ADDBE-3C1B-40D3-A2D7-92E0D18AD4EE}" srcOrd="0" destOrd="0" presId="urn:microsoft.com/office/officeart/2009/layout/CircleArrowProcess"/>
    <dgm:cxn modelId="{3829270A-9987-7245-9D82-DBA0872AC02A}" type="presParOf" srcId="{A59ADDBE-3C1B-40D3-A2D7-92E0D18AD4EE}" destId="{8AF15707-A4D0-44D4-8AA7-1E92927FBE83}" srcOrd="0" destOrd="0" presId="urn:microsoft.com/office/officeart/2009/layout/CircleArrowProcess"/>
    <dgm:cxn modelId="{A38C3584-D2FB-1844-8D3F-C78241701D08}" type="presParOf" srcId="{7E8E5990-F652-4EC1-B1A2-72F5A21D828A}" destId="{0DED8B36-C794-4919-8430-FA2B8B2EBC06}" srcOrd="1" destOrd="0" presId="urn:microsoft.com/office/officeart/2009/layout/CircleArrowProcess"/>
    <dgm:cxn modelId="{212D69A1-9D78-9241-AC92-711923A70500}" type="presParOf" srcId="{7E8E5990-F652-4EC1-B1A2-72F5A21D828A}" destId="{4F18420F-947E-4B7E-90E2-74E7AFC4FC8A}" srcOrd="2" destOrd="0" presId="urn:microsoft.com/office/officeart/2009/layout/CircleArrowProcess"/>
    <dgm:cxn modelId="{B00ECBB2-43BB-3D4C-B891-C5478CD3B5F1}" type="presParOf" srcId="{4F18420F-947E-4B7E-90E2-74E7AFC4FC8A}" destId="{B5850AC9-CC31-43F3-923C-08739776EB25}" srcOrd="0" destOrd="0" presId="urn:microsoft.com/office/officeart/2009/layout/CircleArrowProcess"/>
    <dgm:cxn modelId="{6398CB01-6531-0349-AA16-037D48429430}" type="presParOf" srcId="{7E8E5990-F652-4EC1-B1A2-72F5A21D828A}" destId="{3FD3CA39-3567-4682-831A-49945744AC7A}" srcOrd="3" destOrd="0" presId="urn:microsoft.com/office/officeart/2009/layout/CircleArrowProcess"/>
    <dgm:cxn modelId="{1790370B-4045-BC42-AF8C-F235B100829D}" type="presParOf" srcId="{7E8E5990-F652-4EC1-B1A2-72F5A21D828A}" destId="{CFD2A55F-1542-47FE-A314-26CA6285FF30}" srcOrd="4" destOrd="0" presId="urn:microsoft.com/office/officeart/2009/layout/CircleArrowProcess"/>
    <dgm:cxn modelId="{16B3E04B-1C6E-9A48-85AB-F7415DE8AD8F}" type="presParOf" srcId="{CFD2A55F-1542-47FE-A314-26CA6285FF30}" destId="{520BD846-4A44-435F-B6C1-A19A64B87F95}" srcOrd="0" destOrd="0" presId="urn:microsoft.com/office/officeart/2009/layout/CircleArrowProcess"/>
    <dgm:cxn modelId="{99EF6FDA-336F-D948-A425-FE9D6FA23E8B}" type="presParOf" srcId="{7E8E5990-F652-4EC1-B1A2-72F5A21D828A}" destId="{D992B06B-D9EA-4FA6-8AF1-BBFCEDC2071E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AA6AB-8DFB-4905-A2E1-7CCBF2394FB1}">
      <dsp:nvSpPr>
        <dsp:cNvPr id="0" name=""/>
        <dsp:cNvSpPr/>
      </dsp:nvSpPr>
      <dsp:spPr>
        <a:xfrm>
          <a:off x="2967072" y="258060"/>
          <a:ext cx="1960352" cy="1960352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Docentes/alumnos </a:t>
          </a:r>
          <a:endParaRPr lang="es-E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41246" y="832234"/>
        <a:ext cx="1386178" cy="1386178"/>
      </dsp:txXfrm>
    </dsp:sp>
    <dsp:sp modelId="{73BFFD66-E1A8-48EA-B716-B81E7712552B}">
      <dsp:nvSpPr>
        <dsp:cNvPr id="0" name=""/>
        <dsp:cNvSpPr/>
      </dsp:nvSpPr>
      <dsp:spPr>
        <a:xfrm rot="5400000">
          <a:off x="5017973" y="258060"/>
          <a:ext cx="1960352" cy="1960352"/>
        </a:xfrm>
        <a:prstGeom prst="pieWedge">
          <a:avLst/>
        </a:prstGeom>
        <a:solidFill>
          <a:schemeClr val="accent5">
            <a:hueOff val="-2407599"/>
            <a:satOff val="0"/>
            <a:lumOff val="10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Familias </a:t>
          </a:r>
          <a:endParaRPr lang="es-E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5017973" y="832234"/>
        <a:ext cx="1386178" cy="1386178"/>
      </dsp:txXfrm>
    </dsp:sp>
    <dsp:sp modelId="{F39C2009-EFF3-4D72-B24E-17F0EAD4F248}">
      <dsp:nvSpPr>
        <dsp:cNvPr id="0" name=""/>
        <dsp:cNvSpPr/>
      </dsp:nvSpPr>
      <dsp:spPr>
        <a:xfrm rot="10800000">
          <a:off x="5017973" y="2308960"/>
          <a:ext cx="1960352" cy="1960352"/>
        </a:xfrm>
        <a:prstGeom prst="pieWedge">
          <a:avLst/>
        </a:prstGeom>
        <a:solidFill>
          <a:schemeClr val="accent5">
            <a:hueOff val="-4815197"/>
            <a:satOff val="0"/>
            <a:lumOff val="20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Ong</a:t>
          </a:r>
          <a:r>
            <a:rPr lang="es-ES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s </a:t>
          </a:r>
          <a:endParaRPr lang="es-ES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5017973" y="2308960"/>
        <a:ext cx="1386178" cy="1386178"/>
      </dsp:txXfrm>
    </dsp:sp>
    <dsp:sp modelId="{B902D460-8080-4A8D-A2E8-E83D4A43DE7D}">
      <dsp:nvSpPr>
        <dsp:cNvPr id="0" name=""/>
        <dsp:cNvSpPr/>
      </dsp:nvSpPr>
      <dsp:spPr>
        <a:xfrm rot="16200000">
          <a:off x="2934923" y="2330916"/>
          <a:ext cx="1960352" cy="1960352"/>
        </a:xfrm>
        <a:prstGeom prst="pieWedge">
          <a:avLst/>
        </a:prstGeom>
        <a:solidFill>
          <a:schemeClr val="accent5">
            <a:hueOff val="-7222796"/>
            <a:satOff val="0"/>
            <a:lumOff val="30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Autorida</a:t>
          </a:r>
          <a:r>
            <a:rPr lang="es-ES" sz="23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-des educativas </a:t>
          </a:r>
          <a:endParaRPr lang="es-ES" sz="23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3509097" y="2330916"/>
        <a:ext cx="1386178" cy="1386178"/>
      </dsp:txXfrm>
    </dsp:sp>
    <dsp:sp modelId="{1AB311D6-8A39-4A94-849F-413C1C2D9449}">
      <dsp:nvSpPr>
        <dsp:cNvPr id="0" name=""/>
        <dsp:cNvSpPr/>
      </dsp:nvSpPr>
      <dsp:spPr>
        <a:xfrm>
          <a:off x="4634278" y="1856223"/>
          <a:ext cx="676842" cy="588558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5CE817-D3E6-4D6C-B1F3-C38FDA3D5721}">
      <dsp:nvSpPr>
        <dsp:cNvPr id="0" name=""/>
        <dsp:cNvSpPr/>
      </dsp:nvSpPr>
      <dsp:spPr>
        <a:xfrm rot="10800000">
          <a:off x="4634278" y="2082592"/>
          <a:ext cx="676842" cy="588558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6B1CE-14CC-4E82-B1AC-7B1F79A39ACF}">
      <dsp:nvSpPr>
        <dsp:cNvPr id="0" name=""/>
        <dsp:cNvSpPr/>
      </dsp:nvSpPr>
      <dsp:spPr>
        <a:xfrm rot="5400000">
          <a:off x="335233" y="1736571"/>
          <a:ext cx="1002229" cy="1667686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4D212-41EB-4311-966D-83C7F28A76B4}">
      <dsp:nvSpPr>
        <dsp:cNvPr id="0" name=""/>
        <dsp:cNvSpPr/>
      </dsp:nvSpPr>
      <dsp:spPr>
        <a:xfrm>
          <a:off x="167936" y="2234850"/>
          <a:ext cx="1505596" cy="1319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1. BAP</a:t>
          </a:r>
          <a:endParaRPr lang="es-MX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7936" y="2234850"/>
        <a:ext cx="1505596" cy="1319744"/>
      </dsp:txXfrm>
    </dsp:sp>
    <dsp:sp modelId="{C0B8385E-C363-478E-BB58-CBE812CCB5B7}">
      <dsp:nvSpPr>
        <dsp:cNvPr id="0" name=""/>
        <dsp:cNvSpPr/>
      </dsp:nvSpPr>
      <dsp:spPr>
        <a:xfrm>
          <a:off x="1389458" y="1613794"/>
          <a:ext cx="284074" cy="284074"/>
        </a:xfrm>
        <a:prstGeom prst="triangle">
          <a:avLst>
            <a:gd name="adj" fmla="val 100000"/>
          </a:avLst>
        </a:prstGeom>
        <a:solidFill>
          <a:schemeClr val="accent4">
            <a:hueOff val="1521359"/>
            <a:satOff val="0"/>
            <a:lumOff val="-4967"/>
            <a:alphaOff val="0"/>
          </a:schemeClr>
        </a:solidFill>
        <a:ln w="25400" cap="flat" cmpd="sng" algn="ctr">
          <a:solidFill>
            <a:schemeClr val="accent4">
              <a:hueOff val="1521359"/>
              <a:satOff val="0"/>
              <a:lumOff val="-49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7A7F37-4645-4FFF-A36A-1AD3EEA82FB4}">
      <dsp:nvSpPr>
        <dsp:cNvPr id="0" name=""/>
        <dsp:cNvSpPr/>
      </dsp:nvSpPr>
      <dsp:spPr>
        <a:xfrm rot="5400000">
          <a:off x="2178378" y="1280483"/>
          <a:ext cx="1002229" cy="1667686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3042719"/>
            <a:satOff val="0"/>
            <a:lumOff val="-9935"/>
            <a:alphaOff val="0"/>
          </a:schemeClr>
        </a:solidFill>
        <a:ln w="25400" cap="flat" cmpd="sng" algn="ctr">
          <a:solidFill>
            <a:schemeClr val="accent4">
              <a:hueOff val="3042719"/>
              <a:satOff val="0"/>
              <a:lumOff val="-99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38911A-BA9A-4F76-A4BC-A0375E866236}">
      <dsp:nvSpPr>
        <dsp:cNvPr id="0" name=""/>
        <dsp:cNvSpPr/>
      </dsp:nvSpPr>
      <dsp:spPr>
        <a:xfrm>
          <a:off x="2011081" y="1778762"/>
          <a:ext cx="1505596" cy="1319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2. Apoyos </a:t>
          </a:r>
          <a:endParaRPr lang="es-MX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1081" y="1778762"/>
        <a:ext cx="1505596" cy="1319744"/>
      </dsp:txXfrm>
    </dsp:sp>
    <dsp:sp modelId="{C4020A8D-3E1F-40D2-B582-7CFA98726DCC}">
      <dsp:nvSpPr>
        <dsp:cNvPr id="0" name=""/>
        <dsp:cNvSpPr/>
      </dsp:nvSpPr>
      <dsp:spPr>
        <a:xfrm>
          <a:off x="3232603" y="1157706"/>
          <a:ext cx="284074" cy="284074"/>
        </a:xfrm>
        <a:prstGeom prst="triangle">
          <a:avLst>
            <a:gd name="adj" fmla="val 100000"/>
          </a:avLst>
        </a:prstGeom>
        <a:solidFill>
          <a:schemeClr val="accent4">
            <a:hueOff val="4564078"/>
            <a:satOff val="0"/>
            <a:lumOff val="-14902"/>
            <a:alphaOff val="0"/>
          </a:schemeClr>
        </a:solidFill>
        <a:ln w="25400" cap="flat" cmpd="sng" algn="ctr">
          <a:solidFill>
            <a:schemeClr val="accent4">
              <a:hueOff val="4564078"/>
              <a:satOff val="0"/>
              <a:lumOff val="-1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23B4AF-9E86-41EE-A335-6E79AD7BF002}">
      <dsp:nvSpPr>
        <dsp:cNvPr id="0" name=""/>
        <dsp:cNvSpPr/>
      </dsp:nvSpPr>
      <dsp:spPr>
        <a:xfrm rot="5400000">
          <a:off x="4021522" y="824395"/>
          <a:ext cx="1002229" cy="1667686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6085438"/>
            <a:satOff val="0"/>
            <a:lumOff val="-19869"/>
            <a:alphaOff val="0"/>
          </a:schemeClr>
        </a:solidFill>
        <a:ln w="25400" cap="flat" cmpd="sng" algn="ctr">
          <a:solidFill>
            <a:schemeClr val="accent4">
              <a:hueOff val="6085438"/>
              <a:satOff val="0"/>
              <a:lumOff val="-198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10973-6C06-4FA9-B153-2B975DFD1224}">
      <dsp:nvSpPr>
        <dsp:cNvPr id="0" name=""/>
        <dsp:cNvSpPr/>
      </dsp:nvSpPr>
      <dsp:spPr>
        <a:xfrm>
          <a:off x="3854225" y="1322674"/>
          <a:ext cx="1505596" cy="1319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3. DUA </a:t>
          </a:r>
          <a:endParaRPr lang="es-MX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54225" y="1322674"/>
        <a:ext cx="1505596" cy="1319744"/>
      </dsp:txXfrm>
    </dsp:sp>
    <dsp:sp modelId="{E53D84AA-874D-43A8-B855-C43E0BFA6E83}">
      <dsp:nvSpPr>
        <dsp:cNvPr id="0" name=""/>
        <dsp:cNvSpPr/>
      </dsp:nvSpPr>
      <dsp:spPr>
        <a:xfrm>
          <a:off x="5075747" y="701618"/>
          <a:ext cx="284074" cy="284074"/>
        </a:xfrm>
        <a:prstGeom prst="triangle">
          <a:avLst>
            <a:gd name="adj" fmla="val 100000"/>
          </a:avLst>
        </a:prstGeom>
        <a:solidFill>
          <a:schemeClr val="accent4">
            <a:hueOff val="7606797"/>
            <a:satOff val="0"/>
            <a:lumOff val="-24837"/>
            <a:alphaOff val="0"/>
          </a:schemeClr>
        </a:solidFill>
        <a:ln w="25400" cap="flat" cmpd="sng" algn="ctr">
          <a:solidFill>
            <a:schemeClr val="accent4">
              <a:hueOff val="7606797"/>
              <a:satOff val="0"/>
              <a:lumOff val="-248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FB1011-BC93-455D-9C61-BE5F2BE80E58}">
      <dsp:nvSpPr>
        <dsp:cNvPr id="0" name=""/>
        <dsp:cNvSpPr/>
      </dsp:nvSpPr>
      <dsp:spPr>
        <a:xfrm rot="5400000">
          <a:off x="5864667" y="368307"/>
          <a:ext cx="1002229" cy="1667686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9128156"/>
            <a:satOff val="0"/>
            <a:lumOff val="-29804"/>
            <a:alphaOff val="0"/>
          </a:schemeClr>
        </a:solidFill>
        <a:ln w="25400" cap="flat" cmpd="sng" algn="ctr">
          <a:solidFill>
            <a:schemeClr val="accent4">
              <a:hueOff val="9128156"/>
              <a:satOff val="0"/>
              <a:lumOff val="-29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5F2B4-21A6-4CF0-AA08-2B693E3CEA03}">
      <dsp:nvSpPr>
        <dsp:cNvPr id="0" name=""/>
        <dsp:cNvSpPr/>
      </dsp:nvSpPr>
      <dsp:spPr>
        <a:xfrm>
          <a:off x="5697370" y="866586"/>
          <a:ext cx="1505596" cy="1319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4. Ajustes razonables  </a:t>
          </a:r>
          <a:endParaRPr lang="es-MX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97370" y="866586"/>
        <a:ext cx="1505596" cy="13197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F15707-A4D0-44D4-8AA7-1E92927FBE83}">
      <dsp:nvSpPr>
        <dsp:cNvPr id="0" name=""/>
        <dsp:cNvSpPr/>
      </dsp:nvSpPr>
      <dsp:spPr>
        <a:xfrm>
          <a:off x="2518196" y="0"/>
          <a:ext cx="1467083" cy="146730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D8B36-C794-4919-8430-FA2B8B2EBC06}">
      <dsp:nvSpPr>
        <dsp:cNvPr id="0" name=""/>
        <dsp:cNvSpPr/>
      </dsp:nvSpPr>
      <dsp:spPr>
        <a:xfrm>
          <a:off x="2842470" y="529742"/>
          <a:ext cx="815230" cy="407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Ajustes razonables</a:t>
          </a:r>
          <a:endParaRPr lang="es-ES" sz="900" kern="1200" dirty="0"/>
        </a:p>
      </dsp:txBody>
      <dsp:txXfrm>
        <a:off x="2842470" y="529742"/>
        <a:ext cx="815230" cy="407517"/>
      </dsp:txXfrm>
    </dsp:sp>
    <dsp:sp modelId="{B5850AC9-CC31-43F3-923C-08739776EB25}">
      <dsp:nvSpPr>
        <dsp:cNvPr id="0" name=""/>
        <dsp:cNvSpPr/>
      </dsp:nvSpPr>
      <dsp:spPr>
        <a:xfrm>
          <a:off x="2110719" y="843076"/>
          <a:ext cx="1467083" cy="146730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4564078"/>
            <a:satOff val="0"/>
            <a:lumOff val="-14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3CA39-3567-4682-831A-49945744AC7A}">
      <dsp:nvSpPr>
        <dsp:cNvPr id="0" name=""/>
        <dsp:cNvSpPr/>
      </dsp:nvSpPr>
      <dsp:spPr>
        <a:xfrm>
          <a:off x="2436646" y="1377695"/>
          <a:ext cx="815230" cy="407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Accesibilidad</a:t>
          </a:r>
          <a:endParaRPr lang="es-ES" sz="900" kern="1200" dirty="0"/>
        </a:p>
      </dsp:txBody>
      <dsp:txXfrm>
        <a:off x="2436646" y="1377695"/>
        <a:ext cx="815230" cy="407517"/>
      </dsp:txXfrm>
    </dsp:sp>
    <dsp:sp modelId="{520BD846-4A44-435F-B6C1-A19A64B87F95}">
      <dsp:nvSpPr>
        <dsp:cNvPr id="0" name=""/>
        <dsp:cNvSpPr/>
      </dsp:nvSpPr>
      <dsp:spPr>
        <a:xfrm>
          <a:off x="2622614" y="1787042"/>
          <a:ext cx="1260452" cy="126095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9128156"/>
            <a:satOff val="0"/>
            <a:lumOff val="-298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92B06B-D9EA-4FA6-8AF1-BBFCEDC2071E}">
      <dsp:nvSpPr>
        <dsp:cNvPr id="0" name=""/>
        <dsp:cNvSpPr/>
      </dsp:nvSpPr>
      <dsp:spPr>
        <a:xfrm>
          <a:off x="2844399" y="2226868"/>
          <a:ext cx="815230" cy="407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DISEÑO UNIVERSAL</a:t>
          </a:r>
          <a:endParaRPr lang="es-ES" sz="900" kern="1200" dirty="0"/>
        </a:p>
      </dsp:txBody>
      <dsp:txXfrm>
        <a:off x="2844399" y="2226868"/>
        <a:ext cx="815230" cy="407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936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f296cf40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f296cf405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5f296cf405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4026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f296cf40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f296cf405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5f296cf405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4334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MX"/>
              <a:t>DINÁMICA </a:t>
            </a:r>
            <a:endParaRPr/>
          </a:p>
        </p:txBody>
      </p:sp>
      <p:sp>
        <p:nvSpPr>
          <p:cNvPr id="194" name="Google Shape;19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MX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8056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eba5748c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eba5748cf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5eba5748cf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5087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eba5748c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eba5748cf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5eba5748cf_0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66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6533e38186_0_3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3" name="Google Shape;153;g6533e38186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9485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5eba5748cf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5eba5748cf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5eba5748cf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2770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6533e38186_0_3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3" name="Google Shape;153;g6533e38186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6533e38186_0_3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3" name="Google Shape;153;g6533e38186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f63523a5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f63523a52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3f63523a52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9634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MX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261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f296cf40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f296cf40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5f296cf40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708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marR="0" lvl="0" indent="-40639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377" marR="0" lvl="1" indent="-38099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566" marR="0" lvl="2" indent="-35559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-34289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943" marR="0" lvl="4" indent="-34289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131" marR="0" lvl="5" indent="-34289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320" marR="0" lvl="6" indent="-34289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509" marR="0" lvl="7" indent="-34289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697" marR="0" lvl="8" indent="-34289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8054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0" Type="http://schemas.openxmlformats.org/officeDocument/2006/relationships/image" Target="../media/image18.jpeg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2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8" Type="http://schemas.openxmlformats.org/officeDocument/2006/relationships/image" Target="../media/image22.jpg"/><Relationship Id="rId9" Type="http://schemas.openxmlformats.org/officeDocument/2006/relationships/image" Target="../media/image23.png"/><Relationship Id="rId10" Type="http://schemas.openxmlformats.org/officeDocument/2006/relationships/image" Target="../media/image24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25.jpg"/><Relationship Id="rId6" Type="http://schemas.openxmlformats.org/officeDocument/2006/relationships/diagramData" Target="../diagrams/data3.xml"/><Relationship Id="rId7" Type="http://schemas.openxmlformats.org/officeDocument/2006/relationships/diagramLayout" Target="../diagrams/layout3.xml"/><Relationship Id="rId8" Type="http://schemas.openxmlformats.org/officeDocument/2006/relationships/diagramQuickStyle" Target="../diagrams/quickStyle3.xml"/><Relationship Id="rId9" Type="http://schemas.openxmlformats.org/officeDocument/2006/relationships/diagramColors" Target="../diagrams/colors3.xml"/><Relationship Id="rId10" Type="http://schemas.microsoft.com/office/2007/relationships/diagramDrawing" Target="../diagrams/drawing3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png"/><Relationship Id="rId3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png"/><Relationship Id="rId3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_tradnl" sz="4400" dirty="0" smtClean="0">
                <a:latin typeface="Calibri"/>
                <a:ea typeface="Calibri"/>
                <a:cs typeface="Calibri"/>
                <a:sym typeface="Calibri"/>
              </a:rPr>
              <a:t>ELEMENTOS CLAVE DE LA EDUCACION INCLUSIVA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9" descr="Picture 2"/>
          <p:cNvPicPr preferRelativeResize="0"/>
          <p:nvPr/>
        </p:nvPicPr>
        <p:blipFill rotWithShape="1">
          <a:blip r:embed="rId3">
            <a:alphaModFix/>
          </a:blip>
          <a:srcRect l="43591" t="28083" r="42870" b="54436"/>
          <a:stretch/>
        </p:blipFill>
        <p:spPr>
          <a:xfrm>
            <a:off x="6988390" y="228383"/>
            <a:ext cx="880964" cy="56044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9"/>
          <p:cNvSpPr txBox="1"/>
          <p:nvPr/>
        </p:nvSpPr>
        <p:spPr>
          <a:xfrm>
            <a:off x="4508596" y="1960280"/>
            <a:ext cx="1269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29" descr="droppedImage.pdf"/>
          <p:cNvPicPr preferRelativeResize="0"/>
          <p:nvPr/>
        </p:nvPicPr>
        <p:blipFill rotWithShape="1">
          <a:blip r:embed="rId4">
            <a:alphaModFix/>
          </a:blip>
          <a:srcRect l="19998" t="5466" r="19998" b="11834"/>
          <a:stretch/>
        </p:blipFill>
        <p:spPr>
          <a:xfrm rot="-5400000">
            <a:off x="4364556" y="364055"/>
            <a:ext cx="414887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551842" y="0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s-ES_tradnl" dirty="0" smtClean="0"/>
              <a:t>No hay escuela para tu hija</a:t>
            </a:r>
            <a:endParaRPr dirty="0"/>
          </a:p>
        </p:txBody>
      </p:sp>
      <p:pic>
        <p:nvPicPr>
          <p:cNvPr id="3" name="Picture 2" descr="Screen Shot 2019-10-20 at 15.44.2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34" y="990600"/>
            <a:ext cx="61341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19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9" descr="Picture 2"/>
          <p:cNvPicPr preferRelativeResize="0"/>
          <p:nvPr/>
        </p:nvPicPr>
        <p:blipFill rotWithShape="1">
          <a:blip r:embed="rId3">
            <a:alphaModFix/>
          </a:blip>
          <a:srcRect l="43591" t="28083" r="42870" b="54436"/>
          <a:stretch/>
        </p:blipFill>
        <p:spPr>
          <a:xfrm>
            <a:off x="6988390" y="228383"/>
            <a:ext cx="880964" cy="56044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9"/>
          <p:cNvSpPr txBox="1"/>
          <p:nvPr/>
        </p:nvSpPr>
        <p:spPr>
          <a:xfrm>
            <a:off x="4508596" y="1960280"/>
            <a:ext cx="1269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29" descr="droppedImage.pdf"/>
          <p:cNvPicPr preferRelativeResize="0"/>
          <p:nvPr/>
        </p:nvPicPr>
        <p:blipFill rotWithShape="1">
          <a:blip r:embed="rId4">
            <a:alphaModFix/>
          </a:blip>
          <a:srcRect l="19998" t="5466" r="19998" b="11834"/>
          <a:stretch/>
        </p:blipFill>
        <p:spPr>
          <a:xfrm rot="-5400000">
            <a:off x="4364556" y="364055"/>
            <a:ext cx="414887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646623" y="32774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x-none"/>
              <a:t>Elementos clave para la Educación Inclusiva</a:t>
            </a:r>
            <a:endParaRPr/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1"/>
          </p:nvPr>
        </p:nvSpPr>
        <p:spPr>
          <a:xfrm>
            <a:off x="646623" y="1225470"/>
            <a:ext cx="7886700" cy="37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libri"/>
              <a:buAutoNum type="arabicPeriod"/>
            </a:pPr>
            <a:r>
              <a:rPr lang="x-none" sz="3600"/>
              <a:t>Barreras para el Aprendizaje y la Participación </a:t>
            </a:r>
            <a:endParaRPr sz="3600"/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libri"/>
              <a:buAutoNum type="arabicPeriod"/>
            </a:pPr>
            <a:r>
              <a:rPr lang="x-none" sz="3600"/>
              <a:t>Apoyos</a:t>
            </a:r>
            <a:endParaRPr sz="3600"/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libri"/>
              <a:buAutoNum type="arabicPeriod"/>
            </a:pPr>
            <a:r>
              <a:rPr lang="x-none" sz="3600"/>
              <a:t>El diseño universal de aprendizaje (DUA)</a:t>
            </a:r>
            <a:endParaRPr sz="3600"/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libri"/>
              <a:buAutoNum type="arabicPeriod"/>
            </a:pPr>
            <a:r>
              <a:rPr lang="x-none" sz="3600"/>
              <a:t>Ajustes razonables</a:t>
            </a:r>
            <a:endParaRPr sz="36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6022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251883"/>
              </p:ext>
            </p:extLst>
          </p:nvPr>
        </p:nvGraphicFramePr>
        <p:xfrm>
          <a:off x="1575075" y="1232253"/>
          <a:ext cx="7205472" cy="4255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90251" y="96073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720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 inclusivas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61"/>
          <a:stretch/>
        </p:blipFill>
        <p:spPr>
          <a:xfrm>
            <a:off x="486050" y="1485334"/>
            <a:ext cx="2064444" cy="1372001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7"/>
          <a:stretch/>
        </p:blipFill>
        <p:spPr>
          <a:xfrm>
            <a:off x="6439223" y="3426971"/>
            <a:ext cx="1728947" cy="1467578"/>
          </a:xfrm>
          <a:prstGeom prst="rect">
            <a:avLst/>
          </a:prstGeom>
          <a:ln w="28575">
            <a:solidFill>
              <a:srgbClr val="CC0099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520" y="1046916"/>
            <a:ext cx="2799703" cy="1181125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8" name="Picture 4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06" y="3713672"/>
            <a:ext cx="1349092" cy="1349092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o 14"/>
          <p:cNvGrpSpPr/>
          <p:nvPr/>
        </p:nvGrpSpPr>
        <p:grpSpPr>
          <a:xfrm>
            <a:off x="0" y="616126"/>
            <a:ext cx="9144000" cy="48006"/>
            <a:chOff x="0" y="1751041"/>
            <a:chExt cx="9144000" cy="64008"/>
          </a:xfrm>
        </p:grpSpPr>
        <p:cxnSp>
          <p:nvCxnSpPr>
            <p:cNvPr id="16" name="Conector recto 15"/>
            <p:cNvCxnSpPr/>
            <p:nvPr/>
          </p:nvCxnSpPr>
          <p:spPr>
            <a:xfrm>
              <a:off x="0" y="1751041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  <p:cxnSp>
          <p:nvCxnSpPr>
            <p:cNvPr id="17" name="Conector recto 16"/>
            <p:cNvCxnSpPr/>
            <p:nvPr/>
          </p:nvCxnSpPr>
          <p:spPr>
            <a:xfrm>
              <a:off x="0" y="1815049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811" y="0"/>
            <a:ext cx="1382601" cy="55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6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/>
          </p:nvPr>
        </p:nvGraphicFramePr>
        <p:xfrm>
          <a:off x="699516" y="2704620"/>
          <a:ext cx="7744968" cy="1430754"/>
        </p:xfrm>
        <a:graphic>
          <a:graphicData uri="http://schemas.openxmlformats.org/drawingml/2006/table">
            <a:tbl>
              <a:tblPr firstRow="1" firstCol="1" bandRow="1"/>
              <a:tblGrid>
                <a:gridCol w="38385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064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02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Términos incorrectos 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Términos correctos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50519">
                <a:tc>
                  <a:txBody>
                    <a:bodyPr/>
                    <a:lstStyle/>
                    <a:p>
                      <a:pPr marL="268288" lvl="0" indent="-268288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MX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El alumno que </a:t>
                      </a:r>
                      <a:r>
                        <a:rPr lang="es-MX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tiene</a:t>
                      </a:r>
                      <a:r>
                        <a:rPr lang="es-MX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necesidades educativas especiales.</a:t>
                      </a:r>
                    </a:p>
                    <a:p>
                      <a:pPr marL="268288" lvl="0" indent="-268288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MX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 alumno </a:t>
                      </a:r>
                      <a:r>
                        <a:rPr lang="es-MX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tiene</a:t>
                      </a:r>
                      <a:r>
                        <a:rPr lang="es-MX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BAP.</a:t>
                      </a:r>
                    </a:p>
                    <a:p>
                      <a:pPr marL="268288" lvl="0" indent="-268288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MX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Los estudiantes </a:t>
                      </a:r>
                      <a:r>
                        <a:rPr lang="es-MX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</a:t>
                      </a:r>
                      <a:r>
                        <a:rPr lang="es-MX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BAP.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8288" lvl="0" indent="-268288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MX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El alumnado que </a:t>
                      </a:r>
                      <a:r>
                        <a:rPr lang="es-MX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enfrenta</a:t>
                      </a:r>
                      <a:r>
                        <a:rPr lang="es-MX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BAP.</a:t>
                      </a:r>
                    </a:p>
                    <a:p>
                      <a:pPr marL="268288" lvl="0" indent="-268288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MX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 niña </a:t>
                      </a:r>
                      <a:r>
                        <a:rPr lang="es-MX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experimenta</a:t>
                      </a:r>
                      <a:r>
                        <a:rPr lang="es-MX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barreras que obstaculizan su aprendizaje y participación en la escuela.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83481" y="-13057"/>
            <a:ext cx="6120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720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Barreras </a:t>
            </a:r>
            <a:r>
              <a:rPr lang="es-MX" sz="2400" b="1" dirty="0">
                <a:solidFill>
                  <a:srgbClr val="720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 Aprendizaje y la Participación (</a:t>
            </a:r>
            <a:r>
              <a:rPr lang="es-MX" sz="2400" b="1" dirty="0" smtClean="0">
                <a:solidFill>
                  <a:srgbClr val="720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BAPs)</a:t>
            </a:r>
            <a:endParaRPr lang="es-MX" sz="2400" b="1" dirty="0">
              <a:solidFill>
                <a:srgbClr val="720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88226" y="1231060"/>
            <a:ext cx="8210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dificultades educativas surgen de la interacción con las </a:t>
            </a: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personas, los 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recursos educativos, </a:t>
            </a: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el currículo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, las condiciones físicas del </a:t>
            </a: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espacio, entre otros, por lo tanto </a:t>
            </a:r>
            <a:r>
              <a:rPr lang="es-MX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los alumnos NO tienen barreras</a:t>
            </a: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0" y="881475"/>
            <a:ext cx="9144000" cy="48006"/>
            <a:chOff x="0" y="1751041"/>
            <a:chExt cx="9144000" cy="64008"/>
          </a:xfrm>
        </p:grpSpPr>
        <p:cxnSp>
          <p:nvCxnSpPr>
            <p:cNvPr id="14" name="Conector recto 13"/>
            <p:cNvCxnSpPr/>
            <p:nvPr/>
          </p:nvCxnSpPr>
          <p:spPr>
            <a:xfrm>
              <a:off x="0" y="1751041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  <p:cxnSp>
          <p:nvCxnSpPr>
            <p:cNvPr id="15" name="Conector recto 14"/>
            <p:cNvCxnSpPr/>
            <p:nvPr/>
          </p:nvCxnSpPr>
          <p:spPr>
            <a:xfrm>
              <a:off x="0" y="1815049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8098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4" descr="droppedImage.pdf"/>
          <p:cNvPicPr preferRelativeResize="0"/>
          <p:nvPr/>
        </p:nvPicPr>
        <p:blipFill rotWithShape="1">
          <a:blip r:embed="rId3">
            <a:alphaModFix/>
          </a:blip>
          <a:srcRect l="19998" t="5466" r="19998" b="11834"/>
          <a:stretch/>
        </p:blipFill>
        <p:spPr>
          <a:xfrm rot="-5400000">
            <a:off x="4366768" y="-2531"/>
            <a:ext cx="410468" cy="988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3514" y="28710"/>
            <a:ext cx="1252837" cy="59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716737"/>
            <a:ext cx="8839200" cy="401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9522" y="3222804"/>
            <a:ext cx="1122725" cy="84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4647" y="1800433"/>
            <a:ext cx="1472179" cy="84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35479" y="1625064"/>
            <a:ext cx="2028193" cy="84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0120" y="1893317"/>
            <a:ext cx="1427416" cy="84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46480" y="3166569"/>
            <a:ext cx="1472175" cy="734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7364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6" descr="droppedImage.pdf"/>
          <p:cNvPicPr preferRelativeResize="0"/>
          <p:nvPr/>
        </p:nvPicPr>
        <p:blipFill rotWithShape="1">
          <a:blip r:embed="rId3">
            <a:alphaModFix/>
          </a:blip>
          <a:srcRect l="19999" t="5469" r="19999" b="11832"/>
          <a:stretch/>
        </p:blipFill>
        <p:spPr>
          <a:xfrm rot="-5400000">
            <a:off x="4366768" y="-2531"/>
            <a:ext cx="410468" cy="988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3514" y="28710"/>
            <a:ext cx="1252837" cy="59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2078" y="1339146"/>
            <a:ext cx="5167745" cy="2585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006476126"/>
              </p:ext>
            </p:extLst>
          </p:nvPr>
        </p:nvGraphicFramePr>
        <p:xfrm>
          <a:off x="-1482436" y="971291"/>
          <a:ext cx="6096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68221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83481" y="-13057"/>
            <a:ext cx="6120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720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Barreras </a:t>
            </a:r>
            <a:r>
              <a:rPr lang="es-MX" sz="2400" b="1" dirty="0">
                <a:solidFill>
                  <a:srgbClr val="720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 Aprendizaje y la Participación (</a:t>
            </a:r>
            <a:r>
              <a:rPr lang="es-MX" sz="2400" b="1" dirty="0" smtClean="0">
                <a:solidFill>
                  <a:srgbClr val="720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BAPs)</a:t>
            </a:r>
            <a:endParaRPr lang="es-MX" sz="2400" b="1" dirty="0">
              <a:solidFill>
                <a:srgbClr val="720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15535" y="984510"/>
            <a:ext cx="4219304" cy="1323439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Actitudinales: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aquellas relacionadas con la actitud de rechazo, la segregación, la exclusión o las actitudes sobreprotectoras de los actores que interactúan con el alumno.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595320" y="2450740"/>
            <a:ext cx="4219304" cy="1569660"/>
          </a:xfrm>
          <a:prstGeom prst="rect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Pedagógicas: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Tienen en común que la concepción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que tienen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los educadores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sobre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sus acciones de enseñanza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prácticas de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aprendizaje no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corresponden al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ritmo ni al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estilo de aprendizaje del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alumnado. 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685042" y="3967594"/>
            <a:ext cx="4219304" cy="1077218"/>
          </a:xfrm>
          <a:prstGeom prst="rect">
            <a:avLst/>
          </a:prstGeom>
          <a:ln w="12700">
            <a:solidFill>
              <a:srgbClr val="CC339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organización: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refieren al orden y la estabilidad en las rutinas de trabajo, la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aplicación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 las normas y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 distribución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del espacio y el mobiliario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308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7594" y="192104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720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Apoyos </a:t>
            </a:r>
            <a:endParaRPr lang="es-MX" sz="2400" b="1" dirty="0">
              <a:solidFill>
                <a:srgbClr val="720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1" y="893915"/>
            <a:ext cx="6206267" cy="40454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Todas las acciones que </a:t>
            </a:r>
            <a:r>
              <a:rPr lang="es-MX" sz="1800" b="1" dirty="0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aumentan </a:t>
            </a:r>
            <a:r>
              <a:rPr lang="es-MX" sz="18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capacidad 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de una escuela para </a:t>
            </a:r>
            <a:r>
              <a:rPr lang="es-MX" sz="18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 respuesta 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a la </a:t>
            </a: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diversidad del alumnado y que reducen las BAP. </a:t>
            </a:r>
          </a:p>
          <a:p>
            <a:pPr marL="0" indent="0">
              <a:buNone/>
            </a:pP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Su </a:t>
            </a:r>
            <a:r>
              <a:rPr lang="es-MX" sz="18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intensidad y duración 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pueden variar de acuerdo con las personas, </a:t>
            </a: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situaciones y momentos.</a:t>
            </a:r>
          </a:p>
          <a:p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Al elegirlos deben 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abarcar </a:t>
            </a:r>
            <a:r>
              <a:rPr lang="es-MX" sz="18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todas las áreas 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de vida de los </a:t>
            </a: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alumnos.</a:t>
            </a:r>
          </a:p>
          <a:p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Deben </a:t>
            </a:r>
            <a:r>
              <a:rPr lang="es-MX" sz="18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fomentar la participación </a:t>
            </a:r>
            <a:r>
              <a:rPr lang="es-MX" sz="1800" b="1" dirty="0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contextos </a:t>
            </a: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normalizados.</a:t>
            </a:r>
          </a:p>
          <a:p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MX" sz="18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 de los procesos de </a:t>
            </a:r>
            <a:r>
              <a:rPr lang="es-MX" sz="1800" b="1" dirty="0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enseñanza</a:t>
            </a: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También se habla de apoyo cuando los profesores </a:t>
            </a:r>
            <a:r>
              <a:rPr lang="es-MX" sz="18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planifican y evalúan 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teniendo en cuenta a todos los estudiantes a esto se le denomina aplicación del </a:t>
            </a:r>
            <a:r>
              <a:rPr lang="es-MX" sz="18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0" y="616126"/>
            <a:ext cx="9144000" cy="48006"/>
            <a:chOff x="0" y="1751041"/>
            <a:chExt cx="9144000" cy="64008"/>
          </a:xfrm>
        </p:grpSpPr>
        <p:cxnSp>
          <p:nvCxnSpPr>
            <p:cNvPr id="16" name="Conector recto 15"/>
            <p:cNvCxnSpPr/>
            <p:nvPr/>
          </p:nvCxnSpPr>
          <p:spPr>
            <a:xfrm>
              <a:off x="0" y="1751041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  <p:cxnSp>
          <p:nvCxnSpPr>
            <p:cNvPr id="17" name="Conector recto 16"/>
            <p:cNvCxnSpPr/>
            <p:nvPr/>
          </p:nvCxnSpPr>
          <p:spPr>
            <a:xfrm>
              <a:off x="0" y="1815049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228" y="3080194"/>
            <a:ext cx="2681647" cy="2063306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267" y="1384091"/>
            <a:ext cx="2864916" cy="1432458"/>
          </a:xfrm>
          <a:prstGeom prst="rect">
            <a:avLst/>
          </a:prstGeom>
          <a:ln w="28575">
            <a:solidFill>
              <a:srgbClr val="006699"/>
            </a:solidFill>
          </a:ln>
        </p:spPr>
      </p:pic>
      <p:pic>
        <p:nvPicPr>
          <p:cNvPr id="11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811" y="0"/>
            <a:ext cx="1382601" cy="55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0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0" y="616126"/>
            <a:ext cx="9144000" cy="48006"/>
            <a:chOff x="0" y="1751041"/>
            <a:chExt cx="9144000" cy="64008"/>
          </a:xfrm>
        </p:grpSpPr>
        <p:cxnSp>
          <p:nvCxnSpPr>
            <p:cNvPr id="10" name="Conector recto 9"/>
            <p:cNvCxnSpPr/>
            <p:nvPr/>
          </p:nvCxnSpPr>
          <p:spPr>
            <a:xfrm>
              <a:off x="0" y="1751041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  <p:cxnSp>
          <p:nvCxnSpPr>
            <p:cNvPr id="11" name="Conector recto 10"/>
            <p:cNvCxnSpPr/>
            <p:nvPr/>
          </p:nvCxnSpPr>
          <p:spPr>
            <a:xfrm>
              <a:off x="0" y="1815049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</p:grpSp>
      <p:sp>
        <p:nvSpPr>
          <p:cNvPr id="12" name="CuadroTexto 11"/>
          <p:cNvSpPr txBox="1"/>
          <p:nvPr/>
        </p:nvSpPr>
        <p:spPr>
          <a:xfrm>
            <a:off x="157947" y="149869"/>
            <a:ext cx="1911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720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Apoyos </a:t>
            </a:r>
            <a:endParaRPr lang="es-MX" sz="2400" b="1" dirty="0">
              <a:solidFill>
                <a:srgbClr val="720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136696"/>
              </p:ext>
            </p:extLst>
          </p:nvPr>
        </p:nvGraphicFramePr>
        <p:xfrm>
          <a:off x="2597279" y="765995"/>
          <a:ext cx="4177772" cy="4366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79">
                  <a:extLst>
                    <a:ext uri="{9D8B030D-6E8A-4147-A177-3AD203B41FA5}">
                      <a16:colId xmlns="" xmlns:a16="http://schemas.microsoft.com/office/drawing/2014/main" val="3064373066"/>
                    </a:ext>
                  </a:extLst>
                </a:gridCol>
                <a:gridCol w="2623293">
                  <a:extLst>
                    <a:ext uri="{9D8B030D-6E8A-4147-A177-3AD203B41FA5}">
                      <a16:colId xmlns="" xmlns:a16="http://schemas.microsoft.com/office/drawing/2014/main" val="937643264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Discapacidad</a:t>
                      </a:r>
                      <a:r>
                        <a:rPr lang="es-MX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intelectual 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 concreto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Textos en lectura fácil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55214393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Discapacidad auditiva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Lengua</a:t>
                      </a:r>
                      <a:r>
                        <a:rPr lang="es-MX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Señas Mexicana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Auriculares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Implantes cocleares 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55727874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Discapacidad motriz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Sillas adaptadas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Rampas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21934734"/>
                  </a:ext>
                </a:extLst>
              </a:tr>
              <a:tr h="982980">
                <a:tc>
                  <a:txBody>
                    <a:bodyPr/>
                    <a:lstStyle/>
                    <a:p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Discapacidad visual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Textos en sistema Braille y </a:t>
                      </a:r>
                      <a:r>
                        <a:rPr lang="es-MX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Macrotipo</a:t>
                      </a:r>
                      <a:endParaRPr lang="es-MX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Bastones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Ábaco </a:t>
                      </a:r>
                      <a:r>
                        <a:rPr lang="es-MX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Cranmer</a:t>
                      </a: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Perro guía 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2978232"/>
                  </a:ext>
                </a:extLst>
              </a:tr>
              <a:tr h="1348740">
                <a:tc>
                  <a:txBody>
                    <a:bodyPr/>
                    <a:lstStyle/>
                    <a:p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Trastorno del Espectro Autista 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Experiencias de Aprendizaje en Contextos Naturales, mediante secuencias 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Accesorios de protección sensorial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Pictogramas 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4238383"/>
                  </a:ext>
                </a:extLst>
              </a:tr>
            </a:tbl>
          </a:graphicData>
        </a:graphic>
      </p:graphicFrame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4" b="11584"/>
          <a:stretch/>
        </p:blipFill>
        <p:spPr>
          <a:xfrm>
            <a:off x="6948579" y="817401"/>
            <a:ext cx="2146593" cy="1122434"/>
          </a:xfrm>
          <a:prstGeom prst="rect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21" name="Picture 2" descr="https://encrypted-tbn0.gstatic.com/images?q=tbn:ANd9GcRuzGQH711BoHToj7aQkCWCEPm_e2keS6liYY2r5Gg8C9H9ntl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85"/>
          <a:stretch/>
        </p:blipFill>
        <p:spPr bwMode="auto">
          <a:xfrm>
            <a:off x="98888" y="864074"/>
            <a:ext cx="2422544" cy="924198"/>
          </a:xfrm>
          <a:prstGeom prst="rect">
            <a:avLst/>
          </a:prstGeom>
          <a:noFill/>
          <a:ln w="28575">
            <a:solidFill>
              <a:srgbClr val="FFFF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4" y="2302518"/>
            <a:ext cx="2437722" cy="1077497"/>
          </a:xfrm>
          <a:prstGeom prst="rect">
            <a:avLst/>
          </a:prstGeom>
          <a:ln w="28575">
            <a:solidFill>
              <a:srgbClr val="CC99FF"/>
            </a:solidFill>
          </a:ln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2348"/>
          <a:stretch/>
        </p:blipFill>
        <p:spPr>
          <a:xfrm>
            <a:off x="1" y="3836419"/>
            <a:ext cx="2504106" cy="1214819"/>
          </a:xfrm>
          <a:prstGeom prst="rect">
            <a:avLst/>
          </a:prstGeom>
        </p:spPr>
      </p:pic>
      <p:pic>
        <p:nvPicPr>
          <p:cNvPr id="18" name="Picture 6" descr="Resultado de imagen para implante cocle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899" y="2302518"/>
            <a:ext cx="2272937" cy="1036048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7"/>
          <a:srcRect l="28738" t="27600" r="38975" b="27600"/>
          <a:stretch/>
        </p:blipFill>
        <p:spPr>
          <a:xfrm>
            <a:off x="6830734" y="3658149"/>
            <a:ext cx="2313266" cy="1354107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4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811" y="0"/>
            <a:ext cx="1382601" cy="55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26141" y="172953"/>
            <a:ext cx="247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MX" sz="2400" b="1" dirty="0" smtClean="0">
                <a:solidFill>
                  <a:srgbClr val="720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Apoyos   </a:t>
            </a:r>
            <a:r>
              <a:rPr lang="es-MX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endParaRPr lang="es-MX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0" y="616126"/>
            <a:ext cx="9144000" cy="48006"/>
            <a:chOff x="0" y="1751041"/>
            <a:chExt cx="9144000" cy="64008"/>
          </a:xfrm>
        </p:grpSpPr>
        <p:cxnSp>
          <p:nvCxnSpPr>
            <p:cNvPr id="20" name="Conector recto 19"/>
            <p:cNvCxnSpPr/>
            <p:nvPr/>
          </p:nvCxnSpPr>
          <p:spPr>
            <a:xfrm>
              <a:off x="0" y="1751041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  <p:cxnSp>
          <p:nvCxnSpPr>
            <p:cNvPr id="21" name="Conector recto 20"/>
            <p:cNvCxnSpPr/>
            <p:nvPr/>
          </p:nvCxnSpPr>
          <p:spPr>
            <a:xfrm>
              <a:off x="0" y="1815049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</p:grpSp>
      <p:pic>
        <p:nvPicPr>
          <p:cNvPr id="3" name="Picture 2" descr="LIBROS apoy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89"/>
            <a:ext cx="9144000" cy="314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13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/>
          <p:nvPr/>
        </p:nvSpPr>
        <p:spPr>
          <a:xfrm>
            <a:off x="4508596" y="1960280"/>
            <a:ext cx="1269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075" tIns="20075" rIns="20075" bIns="200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29" descr="droppedImage.pdf"/>
          <p:cNvPicPr preferRelativeResize="0"/>
          <p:nvPr/>
        </p:nvPicPr>
        <p:blipFill rotWithShape="1">
          <a:blip r:embed="rId3">
            <a:alphaModFix/>
          </a:blip>
          <a:srcRect l="19998" t="5466" r="19998" b="11834"/>
          <a:stretch/>
        </p:blipFill>
        <p:spPr>
          <a:xfrm rot="-5400000">
            <a:off x="4364556" y="364055"/>
            <a:ext cx="414887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Screen Shot 2019-10-20 at 16.10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46" y="58427"/>
            <a:ext cx="3827862" cy="501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22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26141" y="172953"/>
            <a:ext cx="247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MX" sz="2400" b="1" dirty="0" smtClean="0">
                <a:solidFill>
                  <a:srgbClr val="720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Apoyos   </a:t>
            </a:r>
            <a:r>
              <a:rPr lang="es-MX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endParaRPr lang="es-MX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0" y="616126"/>
            <a:ext cx="9144000" cy="48006"/>
            <a:chOff x="0" y="1751041"/>
            <a:chExt cx="9144000" cy="64008"/>
          </a:xfrm>
        </p:grpSpPr>
        <p:cxnSp>
          <p:nvCxnSpPr>
            <p:cNvPr id="20" name="Conector recto 19"/>
            <p:cNvCxnSpPr/>
            <p:nvPr/>
          </p:nvCxnSpPr>
          <p:spPr>
            <a:xfrm>
              <a:off x="0" y="1751041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  <p:cxnSp>
          <p:nvCxnSpPr>
            <p:cNvPr id="21" name="Conector recto 20"/>
            <p:cNvCxnSpPr/>
            <p:nvPr/>
          </p:nvCxnSpPr>
          <p:spPr>
            <a:xfrm>
              <a:off x="0" y="1815049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</p:grpSp>
      <p:pic>
        <p:nvPicPr>
          <p:cNvPr id="2" name="Picture 1" descr="tecnolog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230"/>
            <a:ext cx="9144000" cy="300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96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26141" y="172953"/>
            <a:ext cx="247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MX" sz="2400" b="1" dirty="0" smtClean="0">
                <a:solidFill>
                  <a:srgbClr val="720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Apoyos   </a:t>
            </a:r>
            <a:r>
              <a:rPr lang="es-MX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endParaRPr lang="es-MX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0" y="616126"/>
            <a:ext cx="9144000" cy="48006"/>
            <a:chOff x="0" y="1751041"/>
            <a:chExt cx="9144000" cy="64008"/>
          </a:xfrm>
        </p:grpSpPr>
        <p:cxnSp>
          <p:nvCxnSpPr>
            <p:cNvPr id="20" name="Conector recto 19"/>
            <p:cNvCxnSpPr/>
            <p:nvPr/>
          </p:nvCxnSpPr>
          <p:spPr>
            <a:xfrm>
              <a:off x="0" y="1751041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  <p:cxnSp>
          <p:nvCxnSpPr>
            <p:cNvPr id="21" name="Conector recto 20"/>
            <p:cNvCxnSpPr/>
            <p:nvPr/>
          </p:nvCxnSpPr>
          <p:spPr>
            <a:xfrm>
              <a:off x="0" y="1815049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</p:grpSp>
      <p:pic>
        <p:nvPicPr>
          <p:cNvPr id="2" name="Picture 1" descr="Ar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9" y="898449"/>
            <a:ext cx="71628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96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f296cf405_0_0"/>
          <p:cNvSpPr txBox="1">
            <a:spLocks noGrp="1"/>
          </p:cNvSpPr>
          <p:nvPr>
            <p:ph type="subTitle" idx="1"/>
          </p:nvPr>
        </p:nvSpPr>
        <p:spPr>
          <a:xfrm>
            <a:off x="1143001" y="1857682"/>
            <a:ext cx="6858000" cy="13650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380990">
              <a:spcBef>
                <a:spcPts val="1000"/>
              </a:spcBef>
              <a:buAutoNum type="arabicPeriod"/>
            </a:pPr>
            <a:r>
              <a:rPr lang="es-MX" sz="2400" dirty="0">
                <a:latin typeface="Bree Serif" panose="02000503040000020004" pitchFamily="2" charset="0"/>
              </a:rPr>
              <a:t>No hay un usuario “modelo”.</a:t>
            </a:r>
            <a:endParaRPr sz="2400" dirty="0">
              <a:latin typeface="Bree Serif" panose="02000503040000020004" pitchFamily="2" charset="0"/>
            </a:endParaRPr>
          </a:p>
          <a:p>
            <a:pPr indent="-380990">
              <a:spcBef>
                <a:spcPts val="0"/>
              </a:spcBef>
              <a:buAutoNum type="arabicPeriod"/>
            </a:pPr>
            <a:r>
              <a:rPr lang="es-MX" sz="2400" dirty="0">
                <a:latin typeface="Bree Serif" panose="02000503040000020004" pitchFamily="2" charset="0"/>
              </a:rPr>
              <a:t>Se diseña desde el inicio pensando en todos.</a:t>
            </a:r>
            <a:endParaRPr sz="2400" dirty="0">
              <a:latin typeface="Bree Serif" panose="02000503040000020004" pitchFamily="2" charset="0"/>
            </a:endParaRPr>
          </a:p>
          <a:p>
            <a:pPr indent="-380990">
              <a:spcBef>
                <a:spcPts val="0"/>
              </a:spcBef>
              <a:buAutoNum type="arabicPeriod"/>
            </a:pPr>
            <a:r>
              <a:rPr lang="es-MX" sz="2400" dirty="0">
                <a:latin typeface="Bree Serif" panose="02000503040000020004" pitchFamily="2" charset="0"/>
              </a:rPr>
              <a:t>El diseño está destinado a distintos usuarios.</a:t>
            </a:r>
            <a:endParaRPr sz="2400" dirty="0">
              <a:latin typeface="Bree Serif" panose="02000503040000020004" pitchFamily="2" charset="0"/>
            </a:endParaRPr>
          </a:p>
          <a:p>
            <a:pPr indent="-380990">
              <a:spcBef>
                <a:spcPts val="0"/>
              </a:spcBef>
              <a:buAutoNum type="arabicPeriod"/>
            </a:pPr>
            <a:r>
              <a:rPr lang="es-MX" sz="2400" dirty="0">
                <a:latin typeface="Bree Serif" panose="02000503040000020004" pitchFamily="2" charset="0"/>
              </a:rPr>
              <a:t>El diseño brinda beneficios para todos.</a:t>
            </a:r>
            <a:endParaRPr sz="2400" dirty="0">
              <a:latin typeface="Bree Serif" panose="02000503040000020004" pitchFamily="2" charset="0"/>
            </a:endParaRPr>
          </a:p>
          <a:p>
            <a:pPr marL="0" indent="0" algn="l">
              <a:spcBef>
                <a:spcPts val="1000"/>
              </a:spcBef>
            </a:pPr>
            <a:endParaRPr sz="2400" dirty="0">
              <a:latin typeface="Bree Serif" panose="02000503040000020004" pitchFamily="2" charset="0"/>
            </a:endParaRPr>
          </a:p>
          <a:p>
            <a:pPr marL="0" indent="0">
              <a:spcBef>
                <a:spcPts val="1000"/>
              </a:spcBef>
            </a:pPr>
            <a:r>
              <a:rPr lang="es-MX" sz="2400" dirty="0">
                <a:latin typeface="Bree Serif" panose="02000503040000020004" pitchFamily="2" charset="0"/>
              </a:rPr>
              <a:t>Ron L. Mace, usuario de silla de ruedas</a:t>
            </a:r>
            <a:endParaRPr sz="2400" dirty="0">
              <a:latin typeface="Bree Serif" panose="02000503040000020004" pitchFamily="2" charset="0"/>
            </a:endParaRPr>
          </a:p>
        </p:txBody>
      </p:sp>
      <p:sp>
        <p:nvSpPr>
          <p:cNvPr id="146" name="Google Shape;146;g5f296cf405_0_0"/>
          <p:cNvSpPr txBox="1"/>
          <p:nvPr/>
        </p:nvSpPr>
        <p:spPr>
          <a:xfrm>
            <a:off x="1" y="317462"/>
            <a:ext cx="9221262" cy="107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s-MX" sz="3600" b="1" dirty="0" smtClean="0">
                <a:latin typeface="Bree Serif" panose="02000503040000020004" pitchFamily="2" charset="0"/>
                <a:ea typeface="Calibri"/>
                <a:cs typeface="Calibri"/>
                <a:sym typeface="Calibri"/>
              </a:rPr>
              <a:t>3. DUA</a:t>
            </a:r>
            <a:r>
              <a:rPr lang="es-MX" sz="3600" dirty="0" smtClean="0">
                <a:latin typeface="Bree Serif" panose="02000503040000020004" pitchFamily="2" charset="0"/>
                <a:ea typeface="Calibri"/>
                <a:cs typeface="Calibri"/>
                <a:sym typeface="Calibri"/>
              </a:rPr>
              <a:t> </a:t>
            </a:r>
            <a:r>
              <a:rPr lang="es-MX" sz="3600" dirty="0">
                <a:latin typeface="Bree Serif" panose="02000503040000020004" pitchFamily="2" charset="0"/>
                <a:ea typeface="Calibri"/>
                <a:cs typeface="Calibri"/>
                <a:sym typeface="Calibri"/>
              </a:rPr>
              <a:t>= </a:t>
            </a:r>
            <a:r>
              <a:rPr lang="es-MX" sz="3600" b="1" dirty="0">
                <a:latin typeface="Bree Serif" panose="02000503040000020004" pitchFamily="2" charset="0"/>
                <a:ea typeface="Calibri"/>
                <a:cs typeface="Calibri"/>
                <a:sym typeface="Calibri"/>
              </a:rPr>
              <a:t>D</a:t>
            </a:r>
            <a:r>
              <a:rPr lang="es-MX" sz="3600" dirty="0">
                <a:latin typeface="Bree Serif" panose="02000503040000020004" pitchFamily="2" charset="0"/>
                <a:ea typeface="Calibri"/>
                <a:cs typeface="Calibri"/>
                <a:sym typeface="Calibri"/>
              </a:rPr>
              <a:t>iseño </a:t>
            </a:r>
            <a:r>
              <a:rPr lang="es-MX" sz="3600" b="1" dirty="0">
                <a:latin typeface="Bree Serif" panose="02000503040000020004" pitchFamily="2" charset="0"/>
                <a:ea typeface="Calibri"/>
                <a:cs typeface="Calibri"/>
                <a:sym typeface="Calibri"/>
              </a:rPr>
              <a:t>U</a:t>
            </a:r>
            <a:r>
              <a:rPr lang="es-MX" sz="3600" dirty="0">
                <a:latin typeface="Bree Serif" panose="02000503040000020004" pitchFamily="2" charset="0"/>
                <a:ea typeface="Calibri"/>
                <a:cs typeface="Calibri"/>
                <a:sym typeface="Calibri"/>
              </a:rPr>
              <a:t>niversal para el </a:t>
            </a:r>
            <a:r>
              <a:rPr lang="es-MX" sz="3600" b="1" dirty="0">
                <a:latin typeface="Bree Serif" panose="02000503040000020004" pitchFamily="2" charset="0"/>
                <a:ea typeface="Calibri"/>
                <a:cs typeface="Calibri"/>
                <a:sym typeface="Calibri"/>
              </a:rPr>
              <a:t>A</a:t>
            </a:r>
            <a:r>
              <a:rPr lang="es-MX" sz="3600" dirty="0">
                <a:latin typeface="Bree Serif" panose="02000503040000020004" pitchFamily="2" charset="0"/>
                <a:ea typeface="Calibri"/>
                <a:cs typeface="Calibri"/>
                <a:sym typeface="Calibri"/>
              </a:rPr>
              <a:t>prendizaje</a:t>
            </a:r>
            <a:endParaRPr sz="3600" dirty="0">
              <a:latin typeface="Bree Serif" panose="02000503040000020004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208;p26" descr="droppedImage.pdf"/>
          <p:cNvPicPr preferRelativeResize="0"/>
          <p:nvPr/>
        </p:nvPicPr>
        <p:blipFill rotWithShape="1">
          <a:blip r:embed="rId3">
            <a:alphaModFix/>
          </a:blip>
          <a:srcRect l="19999" t="5469" r="19999" b="11832"/>
          <a:stretch/>
        </p:blipFill>
        <p:spPr>
          <a:xfrm rot="-5400000">
            <a:off x="4366768" y="-2531"/>
            <a:ext cx="410468" cy="988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3514" y="28710"/>
            <a:ext cx="1252837" cy="596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641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0" y="616126"/>
            <a:ext cx="9144000" cy="48006"/>
            <a:chOff x="0" y="1751041"/>
            <a:chExt cx="9144000" cy="64008"/>
          </a:xfrm>
        </p:grpSpPr>
        <p:cxnSp>
          <p:nvCxnSpPr>
            <p:cNvPr id="11" name="Conector recto 10"/>
            <p:cNvCxnSpPr/>
            <p:nvPr/>
          </p:nvCxnSpPr>
          <p:spPr>
            <a:xfrm>
              <a:off x="0" y="1751041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  <p:cxnSp>
          <p:nvCxnSpPr>
            <p:cNvPr id="12" name="Conector recto 11"/>
            <p:cNvCxnSpPr/>
            <p:nvPr/>
          </p:nvCxnSpPr>
          <p:spPr>
            <a:xfrm>
              <a:off x="0" y="1815049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</p:grpSp>
      <p:sp>
        <p:nvSpPr>
          <p:cNvPr id="13" name="CuadroTexto 12"/>
          <p:cNvSpPr txBox="1"/>
          <p:nvPr/>
        </p:nvSpPr>
        <p:spPr>
          <a:xfrm>
            <a:off x="1" y="139009"/>
            <a:ext cx="6988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720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Diseño Universal para el Aprendizaje (DUA)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0" y="949959"/>
            <a:ext cx="83145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elaboración del </a:t>
            </a:r>
            <a:r>
              <a:rPr lang="es-MX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currículo </a:t>
            </a: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para que sea </a:t>
            </a:r>
            <a:r>
              <a:rPr lang="es-MX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</a:t>
            </a: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y también se enfoca en que los </a:t>
            </a:r>
            <a:r>
              <a:rPr lang="es-MX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objetivos, contenidos, materiales y evaluación </a:t>
            </a: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estén dirigidos hacia todos. </a:t>
            </a:r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7"/>
          <p:cNvSpPr txBox="1"/>
          <p:nvPr/>
        </p:nvSpPr>
        <p:spPr>
          <a:xfrm>
            <a:off x="1714683" y="2377708"/>
            <a:ext cx="2881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Múltiples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medios de representación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8"/>
          <p:cNvSpPr txBox="1"/>
          <p:nvPr/>
        </p:nvSpPr>
        <p:spPr>
          <a:xfrm>
            <a:off x="1587607" y="3223464"/>
            <a:ext cx="3350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últiples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medios de 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acción y expresión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9"/>
          <p:cNvSpPr txBox="1"/>
          <p:nvPr/>
        </p:nvSpPr>
        <p:spPr>
          <a:xfrm rot="10800000" flipV="1">
            <a:off x="1700461" y="4077456"/>
            <a:ext cx="2925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últiples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medios de 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compromiso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lecha derecha 10"/>
          <p:cNvSpPr/>
          <p:nvPr/>
        </p:nvSpPr>
        <p:spPr>
          <a:xfrm>
            <a:off x="4563599" y="2529012"/>
            <a:ext cx="523621" cy="325987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3"/>
          <p:cNvSpPr txBox="1"/>
          <p:nvPr/>
        </p:nvSpPr>
        <p:spPr>
          <a:xfrm>
            <a:off x="5232876" y="2490257"/>
            <a:ext cx="3115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qué del aprendizaje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lecha derecha 20"/>
          <p:cNvSpPr/>
          <p:nvPr/>
        </p:nvSpPr>
        <p:spPr>
          <a:xfrm>
            <a:off x="4599399" y="3472120"/>
            <a:ext cx="452023" cy="363474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lecha derecha 21"/>
          <p:cNvSpPr/>
          <p:nvPr/>
        </p:nvSpPr>
        <p:spPr>
          <a:xfrm>
            <a:off x="4616270" y="4175851"/>
            <a:ext cx="679399" cy="5128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2"/>
          <p:cNvSpPr txBox="1"/>
          <p:nvPr/>
        </p:nvSpPr>
        <p:spPr>
          <a:xfrm>
            <a:off x="5153613" y="3492085"/>
            <a:ext cx="3369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cómo del aprendizaje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3"/>
          <p:cNvSpPr txBox="1"/>
          <p:nvPr/>
        </p:nvSpPr>
        <p:spPr>
          <a:xfrm>
            <a:off x="5257300" y="4208489"/>
            <a:ext cx="354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por qué del aprendizaje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n 4"/>
          <p:cNvPicPr>
            <a:picLocks noChangeAspect="1"/>
          </p:cNvPicPr>
          <p:nvPr/>
        </p:nvPicPr>
        <p:blipFill rotWithShape="1">
          <a:blip r:embed="rId2"/>
          <a:srcRect l="52088" b="53840"/>
          <a:stretch/>
        </p:blipFill>
        <p:spPr>
          <a:xfrm>
            <a:off x="774134" y="3192580"/>
            <a:ext cx="798635" cy="577078"/>
          </a:xfrm>
          <a:prstGeom prst="rect">
            <a:avLst/>
          </a:prstGeom>
        </p:spPr>
      </p:pic>
      <p:pic>
        <p:nvPicPr>
          <p:cNvPr id="25" name="Imagen 26"/>
          <p:cNvPicPr>
            <a:picLocks noChangeAspect="1"/>
          </p:cNvPicPr>
          <p:nvPr/>
        </p:nvPicPr>
        <p:blipFill rotWithShape="1">
          <a:blip r:embed="rId2"/>
          <a:srcRect t="51533" r="52046"/>
          <a:stretch/>
        </p:blipFill>
        <p:spPr>
          <a:xfrm>
            <a:off x="744497" y="4045126"/>
            <a:ext cx="799335" cy="605916"/>
          </a:xfrm>
          <a:prstGeom prst="rect">
            <a:avLst/>
          </a:prstGeom>
        </p:spPr>
      </p:pic>
      <p:pic>
        <p:nvPicPr>
          <p:cNvPr id="26" name="Imagen 27"/>
          <p:cNvPicPr>
            <a:picLocks noChangeAspect="1"/>
          </p:cNvPicPr>
          <p:nvPr/>
        </p:nvPicPr>
        <p:blipFill rotWithShape="1">
          <a:blip r:embed="rId2"/>
          <a:srcRect r="50893" b="51836"/>
          <a:stretch/>
        </p:blipFill>
        <p:spPr>
          <a:xfrm>
            <a:off x="781590" y="2329595"/>
            <a:ext cx="688967" cy="602130"/>
          </a:xfrm>
          <a:prstGeom prst="rect">
            <a:avLst/>
          </a:prstGeom>
        </p:spPr>
      </p:pic>
      <p:sp>
        <p:nvSpPr>
          <p:cNvPr id="27" name="CuadroTexto 1"/>
          <p:cNvSpPr txBox="1"/>
          <p:nvPr/>
        </p:nvSpPr>
        <p:spPr>
          <a:xfrm>
            <a:off x="2613443" y="1587311"/>
            <a:ext cx="416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Tres principios: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811" y="0"/>
            <a:ext cx="1382601" cy="55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17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f296cf405_0_11"/>
          <p:cNvSpPr txBox="1">
            <a:spLocks noGrp="1"/>
          </p:cNvSpPr>
          <p:nvPr>
            <p:ph type="ctrTitle"/>
          </p:nvPr>
        </p:nvSpPr>
        <p:spPr>
          <a:xfrm>
            <a:off x="1143000" y="1130102"/>
            <a:ext cx="6858000" cy="1492425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endParaRPr/>
          </a:p>
        </p:txBody>
      </p:sp>
      <p:sp>
        <p:nvSpPr>
          <p:cNvPr id="153" name="Google Shape;153;g5f296cf405_0_11"/>
          <p:cNvSpPr txBox="1">
            <a:spLocks noGrp="1"/>
          </p:cNvSpPr>
          <p:nvPr>
            <p:ph type="subTitle" idx="1"/>
          </p:nvPr>
        </p:nvSpPr>
        <p:spPr>
          <a:xfrm>
            <a:off x="1143000" y="2679899"/>
            <a:ext cx="6858000" cy="1034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1000"/>
              </a:spcBef>
            </a:pPr>
            <a:endParaRPr/>
          </a:p>
        </p:txBody>
      </p:sp>
      <p:pic>
        <p:nvPicPr>
          <p:cNvPr id="154" name="Google Shape;154;g5f296cf405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703" y="428629"/>
            <a:ext cx="5706596" cy="4286251"/>
          </a:xfrm>
          <a:prstGeom prst="rect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208;p26" descr="droppedImage.pdf"/>
          <p:cNvPicPr preferRelativeResize="0"/>
          <p:nvPr/>
        </p:nvPicPr>
        <p:blipFill rotWithShape="1">
          <a:blip r:embed="rId4">
            <a:alphaModFix/>
          </a:blip>
          <a:srcRect l="19999" t="5469" r="19999" b="11832"/>
          <a:stretch/>
        </p:blipFill>
        <p:spPr>
          <a:xfrm rot="-5400000">
            <a:off x="4366768" y="-2531"/>
            <a:ext cx="410468" cy="988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3514" y="28710"/>
            <a:ext cx="1252837" cy="596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31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f296cf405_0_19"/>
          <p:cNvSpPr txBox="1">
            <a:spLocks noGrp="1"/>
          </p:cNvSpPr>
          <p:nvPr>
            <p:ph type="ctrTitle"/>
          </p:nvPr>
        </p:nvSpPr>
        <p:spPr>
          <a:xfrm>
            <a:off x="1143000" y="1130102"/>
            <a:ext cx="6858000" cy="1492425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endParaRPr/>
          </a:p>
        </p:txBody>
      </p:sp>
      <p:sp>
        <p:nvSpPr>
          <p:cNvPr id="168" name="Google Shape;168;g5f296cf405_0_19"/>
          <p:cNvSpPr txBox="1">
            <a:spLocks noGrp="1"/>
          </p:cNvSpPr>
          <p:nvPr>
            <p:ph type="subTitle" idx="1"/>
          </p:nvPr>
        </p:nvSpPr>
        <p:spPr>
          <a:xfrm>
            <a:off x="1143000" y="2679899"/>
            <a:ext cx="6858000" cy="1034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1000"/>
              </a:spcBef>
            </a:pPr>
            <a:endParaRPr/>
          </a:p>
        </p:txBody>
      </p:sp>
      <p:pic>
        <p:nvPicPr>
          <p:cNvPr id="169" name="Google Shape;169;g5f296cf405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351" y="1041863"/>
            <a:ext cx="7427651" cy="3481725"/>
          </a:xfrm>
          <a:prstGeom prst="rect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0" name="Google Shape;170;g5f296cf405_0_19"/>
          <p:cNvSpPr txBox="1"/>
          <p:nvPr/>
        </p:nvSpPr>
        <p:spPr>
          <a:xfrm>
            <a:off x="378475" y="510451"/>
            <a:ext cx="8634900" cy="56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MX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FLEXIBILIDAD CURRICULAR</a:t>
            </a:r>
            <a:r>
              <a:rPr lang="es-MX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Responde a la Diversidad</a:t>
            </a:r>
            <a:endParaRPr/>
          </a:p>
        </p:txBody>
      </p:sp>
      <p:pic>
        <p:nvPicPr>
          <p:cNvPr id="6" name="Google Shape;208;p26" descr="droppedImage.pdf"/>
          <p:cNvPicPr preferRelativeResize="0"/>
          <p:nvPr/>
        </p:nvPicPr>
        <p:blipFill rotWithShape="1">
          <a:blip r:embed="rId4">
            <a:alphaModFix/>
          </a:blip>
          <a:srcRect l="19999" t="5469" r="19999" b="11832"/>
          <a:stretch/>
        </p:blipFill>
        <p:spPr>
          <a:xfrm rot="-5400000">
            <a:off x="4366768" y="19954"/>
            <a:ext cx="410468" cy="988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3514" y="51195"/>
            <a:ext cx="1252837" cy="596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344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>
            <a:spLocks noGrp="1"/>
          </p:cNvSpPr>
          <p:nvPr>
            <p:ph type="ctrTitle"/>
          </p:nvPr>
        </p:nvSpPr>
        <p:spPr>
          <a:xfrm>
            <a:off x="5113649" y="1180969"/>
            <a:ext cx="4108200" cy="6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75" rIns="68551" bIns="34275" anchor="b" anchorCtr="0">
            <a:noAutofit/>
          </a:bodyPr>
          <a:lstStyle/>
          <a:p>
            <a:r>
              <a:rPr lang="es-MX" dirty="0" smtClean="0">
                <a:latin typeface="Bree Serif" panose="02000503040000020004" pitchFamily="50" charset="0"/>
              </a:rPr>
              <a:t>4.EL </a:t>
            </a:r>
            <a:r>
              <a:rPr lang="es-MX" dirty="0">
                <a:latin typeface="Bree Serif" panose="02000503040000020004" pitchFamily="50" charset="0"/>
              </a:rPr>
              <a:t>RETO ES</a:t>
            </a:r>
            <a:r>
              <a:rPr lang="es-MX" dirty="0" smtClean="0">
                <a:latin typeface="Bree Serif" panose="02000503040000020004" pitchFamily="50" charset="0"/>
              </a:rPr>
              <a:t>…</a:t>
            </a:r>
            <a:endParaRPr dirty="0">
              <a:latin typeface="Bree Serif" panose="02000503040000020004" pitchFamily="50" charset="0"/>
            </a:endParaRPr>
          </a:p>
        </p:txBody>
      </p:sp>
      <p:sp>
        <p:nvSpPr>
          <p:cNvPr id="197" name="Google Shape;197;p25"/>
          <p:cNvSpPr txBox="1">
            <a:spLocks noGrp="1"/>
          </p:cNvSpPr>
          <p:nvPr>
            <p:ph type="subTitle" idx="1"/>
          </p:nvPr>
        </p:nvSpPr>
        <p:spPr>
          <a:xfrm>
            <a:off x="5437947" y="1903529"/>
            <a:ext cx="3459600" cy="155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1" tIns="34275" rIns="68551" bIns="34275" anchor="t" anchorCtr="0">
            <a:noAutofit/>
          </a:bodyPr>
          <a:lstStyle/>
          <a:p>
            <a:pPr marL="0" indent="0"/>
            <a:r>
              <a:rPr lang="es-MX" sz="3200" dirty="0"/>
              <a:t>                                                           </a:t>
            </a:r>
            <a:r>
              <a:rPr lang="es-MX" sz="3200" b="1" dirty="0" smtClean="0"/>
              <a:t> </a:t>
            </a:r>
            <a:r>
              <a:rPr lang="es-MX" sz="3200" b="1" dirty="0"/>
              <a:t>HACER </a:t>
            </a:r>
            <a:r>
              <a:rPr lang="es-MX" sz="3200" b="1" dirty="0" smtClean="0"/>
              <a:t> AJUSTES RAZONABLE </a:t>
            </a:r>
            <a:r>
              <a:rPr lang="es-MX" sz="3200" dirty="0" smtClean="0"/>
              <a:t>  </a:t>
            </a:r>
            <a:endParaRPr sz="3200" dirty="0"/>
          </a:p>
          <a:p>
            <a:pPr marL="0" indent="0" algn="l"/>
            <a:endParaRPr sz="3200" dirty="0"/>
          </a:p>
        </p:txBody>
      </p:sp>
      <p:pic>
        <p:nvPicPr>
          <p:cNvPr id="198" name="Google Shape;19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104" y="28710"/>
            <a:ext cx="4920549" cy="4627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5" descr="droppedImage.pdf"/>
          <p:cNvPicPr preferRelativeResize="0"/>
          <p:nvPr/>
        </p:nvPicPr>
        <p:blipFill rotWithShape="1">
          <a:blip r:embed="rId4">
            <a:alphaModFix/>
          </a:blip>
          <a:srcRect l="19999" t="5469" r="19999" b="11832"/>
          <a:stretch/>
        </p:blipFill>
        <p:spPr>
          <a:xfrm rot="-5400000">
            <a:off x="4366768" y="-2531"/>
            <a:ext cx="410468" cy="988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3514" y="28710"/>
            <a:ext cx="1252837" cy="596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142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8748" y="172679"/>
            <a:ext cx="7886700" cy="994172"/>
          </a:xfrm>
        </p:spPr>
        <p:txBody>
          <a:bodyPr/>
          <a:lstStyle/>
          <a:p>
            <a:r>
              <a:rPr lang="es-MX" dirty="0" smtClean="0">
                <a:latin typeface="Bree Serif" panose="02000503040000020004" pitchFamily="2" charset="0"/>
              </a:rPr>
              <a:t>¿QUÉ ES UN AJUSTE RAZONABLE?</a:t>
            </a:r>
            <a:endParaRPr lang="es-MX" dirty="0">
              <a:latin typeface="Bree Serif" panose="02000503040000020004" pitchFamily="2" charset="0"/>
            </a:endParaRPr>
          </a:p>
        </p:txBody>
      </p:sp>
      <p:pic>
        <p:nvPicPr>
          <p:cNvPr id="4" name="Google Shape;199;p25" descr="droppedImage.pdf"/>
          <p:cNvPicPr preferRelativeResize="0"/>
          <p:nvPr/>
        </p:nvPicPr>
        <p:blipFill rotWithShape="1">
          <a:blip r:embed="rId2">
            <a:alphaModFix/>
          </a:blip>
          <a:srcRect l="19999" t="5469" r="19999" b="11832"/>
          <a:stretch/>
        </p:blipFill>
        <p:spPr>
          <a:xfrm rot="-5400000">
            <a:off x="4366768" y="-2531"/>
            <a:ext cx="410468" cy="988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3514" y="28710"/>
            <a:ext cx="1252837" cy="59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particip padr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73" y="1958469"/>
            <a:ext cx="9144000" cy="29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80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Google Shape;199;p25" descr="droppedImage.pdf"/>
          <p:cNvPicPr preferRelativeResize="0"/>
          <p:nvPr/>
        </p:nvPicPr>
        <p:blipFill rotWithShape="1">
          <a:blip r:embed="rId2">
            <a:alphaModFix/>
          </a:blip>
          <a:srcRect l="19999" t="5469" r="19999" b="11832"/>
          <a:stretch/>
        </p:blipFill>
        <p:spPr>
          <a:xfrm rot="-5400000">
            <a:off x="4366768" y="-2531"/>
            <a:ext cx="410468" cy="988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27228" r="21970" b="11328"/>
          <a:stretch/>
        </p:blipFill>
        <p:spPr>
          <a:xfrm>
            <a:off x="0" y="0"/>
            <a:ext cx="9086348" cy="458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98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g5eba5748cf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5660" y="428625"/>
            <a:ext cx="5072680" cy="4286250"/>
          </a:xfrm>
          <a:prstGeom prst="rect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148;p20" descr="droppedImage.pdf"/>
          <p:cNvPicPr preferRelativeResize="0"/>
          <p:nvPr/>
        </p:nvPicPr>
        <p:blipFill rotWithShape="1">
          <a:blip r:embed="rId4">
            <a:alphaModFix/>
          </a:blip>
          <a:srcRect l="19999" t="5469" r="19999" b="11832"/>
          <a:stretch/>
        </p:blipFill>
        <p:spPr>
          <a:xfrm rot="-5400000">
            <a:off x="4366768" y="-2531"/>
            <a:ext cx="410468" cy="988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3514" y="28710"/>
            <a:ext cx="1252837" cy="596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862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645545" y="-86433"/>
            <a:ext cx="7543797" cy="82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883" tIns="34431" rIns="68883" bIns="34431" anchor="b" anchorCtr="0">
            <a:noAutofit/>
          </a:bodyPr>
          <a:lstStyle/>
          <a:p>
            <a:pPr algn="ctr"/>
            <a:r>
              <a:rPr lang="es-MX" dirty="0" smtClean="0">
                <a:latin typeface="Bree Serif" panose="02000503040000020004" pitchFamily="2" charset="0"/>
              </a:rPr>
              <a:t>¿Qué </a:t>
            </a:r>
            <a:r>
              <a:rPr lang="es-MX" dirty="0">
                <a:latin typeface="Bree Serif" panose="02000503040000020004" pitchFamily="2" charset="0"/>
              </a:rPr>
              <a:t>es educación </a:t>
            </a:r>
            <a:r>
              <a:rPr lang="es-MX" dirty="0" smtClean="0">
                <a:latin typeface="Bree Serif" panose="02000503040000020004" pitchFamily="2" charset="0"/>
              </a:rPr>
              <a:t>inclusiva?</a:t>
            </a:r>
            <a:br>
              <a:rPr lang="es-MX" dirty="0" smtClean="0">
                <a:latin typeface="Bree Serif" panose="02000503040000020004" pitchFamily="2" charset="0"/>
              </a:rPr>
            </a:br>
            <a:r>
              <a:rPr lang="es-MX" dirty="0" smtClean="0">
                <a:latin typeface="Bree Serif" panose="02000503040000020004" pitchFamily="2" charset="0"/>
              </a:rPr>
              <a:t>¿Puedes reconocer la diferencia?</a:t>
            </a:r>
            <a:endParaRPr dirty="0">
              <a:latin typeface="Bree Serif" panose="02000503040000020004" pitchFamily="2" charset="0"/>
            </a:endParaRPr>
          </a:p>
        </p:txBody>
      </p:sp>
      <p:sp>
        <p:nvSpPr>
          <p:cNvPr id="116" name="Google Shape;116;p15"/>
          <p:cNvSpPr/>
          <p:nvPr/>
        </p:nvSpPr>
        <p:spPr>
          <a:xfrm>
            <a:off x="207126" y="1469404"/>
            <a:ext cx="3885513" cy="58109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68883" tIns="34431" rIns="68883" bIns="34431" anchor="t" anchorCtr="0">
            <a:noAutofit/>
          </a:bodyPr>
          <a:lstStyle/>
          <a:p>
            <a:pPr algn="just"/>
            <a:r>
              <a:rPr lang="es-MX" sz="1504" dirty="0">
                <a:solidFill>
                  <a:schemeClr val="dk1"/>
                </a:solidFill>
                <a:latin typeface="Bree Serif" panose="02000503040000020004" pitchFamily="2" charset="0"/>
                <a:ea typeface="Calibri"/>
                <a:cs typeface="Calibri"/>
                <a:sym typeface="Calibri"/>
              </a:rPr>
              <a:t>Reconoce y aprecia la diversidad: personas indígenas, migrantes o diferente ideología, personas con </a:t>
            </a:r>
            <a:r>
              <a:rPr lang="es-MX" sz="1504" dirty="0" smtClean="0">
                <a:solidFill>
                  <a:schemeClr val="dk1"/>
                </a:solidFill>
                <a:latin typeface="Bree Serif" panose="02000503040000020004" pitchFamily="2" charset="0"/>
                <a:ea typeface="Calibri"/>
                <a:cs typeface="Calibri"/>
                <a:sym typeface="Calibri"/>
              </a:rPr>
              <a:t>discapacidad</a:t>
            </a:r>
            <a:r>
              <a:rPr lang="es-MX" sz="1504" dirty="0">
                <a:solidFill>
                  <a:schemeClr val="dk1"/>
                </a:solidFill>
                <a:latin typeface="Bree Serif" panose="02000503040000020004" pitchFamily="2" charset="0"/>
                <a:ea typeface="Calibri"/>
                <a:cs typeface="Calibri"/>
                <a:sym typeface="Calibri"/>
              </a:rPr>
              <a:t>.</a:t>
            </a:r>
            <a:endParaRPr lang="es-MX" sz="1504" dirty="0">
              <a:solidFill>
                <a:schemeClr val="dk1"/>
              </a:solidFill>
              <a:latin typeface="Bree Serif" panose="02000503040000020004" pitchFamily="2" charset="0"/>
              <a:cs typeface="Calibri"/>
              <a:sym typeface="Calibri"/>
            </a:endParaRPr>
          </a:p>
          <a:p>
            <a:pPr algn="just"/>
            <a:endParaRPr sz="1504" dirty="0">
              <a:solidFill>
                <a:schemeClr val="dk1"/>
              </a:solidFill>
              <a:latin typeface="Bree Serif" panose="02000503040000020004" pitchFamily="2" charset="0"/>
              <a:ea typeface="Calibri"/>
              <a:cs typeface="Calibri"/>
              <a:sym typeface="Calibri"/>
            </a:endParaRPr>
          </a:p>
          <a:p>
            <a:pPr algn="just"/>
            <a:endParaRPr sz="1504" dirty="0">
              <a:solidFill>
                <a:schemeClr val="dk1"/>
              </a:solidFill>
              <a:latin typeface="Bree Serif" panose="0200050304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MX" smtClean="0"/>
              <a:pPr/>
              <a:t>3</a:t>
            </a:fld>
            <a:endParaRPr lang="es-MX"/>
          </a:p>
        </p:txBody>
      </p:sp>
      <p:pic>
        <p:nvPicPr>
          <p:cNvPr id="7" name="Google Shape;157;p21" descr="droppedImage.pdf"/>
          <p:cNvPicPr preferRelativeResize="0"/>
          <p:nvPr/>
        </p:nvPicPr>
        <p:blipFill rotWithShape="1">
          <a:blip r:embed="rId3">
            <a:alphaModFix/>
          </a:blip>
          <a:srcRect l="19999" t="5469" r="19999" b="11832"/>
          <a:stretch/>
        </p:blipFill>
        <p:spPr>
          <a:xfrm rot="-5400000">
            <a:off x="4366768" y="-2531"/>
            <a:ext cx="410468" cy="988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3514" y="28710"/>
            <a:ext cx="1252837" cy="5966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776641" y="753364"/>
            <a:ext cx="4244453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dk1"/>
                </a:solidFill>
                <a:latin typeface="Bree Serif" panose="02000503040000020004" pitchFamily="2" charset="0"/>
                <a:cs typeface="Calibri"/>
                <a:sym typeface="Calibri"/>
              </a:rPr>
              <a:t>Se trata </a:t>
            </a:r>
            <a:r>
              <a:rPr lang="es-MX" dirty="0" smtClean="0">
                <a:solidFill>
                  <a:schemeClr val="dk1"/>
                </a:solidFill>
                <a:latin typeface="Bree Serif" panose="02000503040000020004" pitchFamily="2" charset="0"/>
                <a:cs typeface="Calibri"/>
                <a:sym typeface="Calibri"/>
              </a:rPr>
              <a:t>de </a:t>
            </a:r>
            <a:r>
              <a:rPr lang="es-MX" dirty="0">
                <a:solidFill>
                  <a:schemeClr val="dk1"/>
                </a:solidFill>
                <a:latin typeface="Bree Serif" panose="02000503040000020004" pitchFamily="2" charset="0"/>
                <a:cs typeface="Calibri"/>
                <a:sym typeface="Calibri"/>
              </a:rPr>
              <a:t>integrar a alumnos con discapacidad.</a:t>
            </a:r>
            <a:endParaRPr lang="es-MX" sz="1100" dirty="0">
              <a:latin typeface="Bree Serif" panose="02000503040000020004" pitchFamily="2" charset="0"/>
            </a:endParaRPr>
          </a:p>
          <a:p>
            <a:endParaRPr lang="es-MX" dirty="0">
              <a:latin typeface="Bree Serif" panose="02000503040000020004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72000" y="1211056"/>
            <a:ext cx="4040072" cy="954107"/>
          </a:xfrm>
          <a:prstGeom prst="rect">
            <a:avLst/>
          </a:prstGeom>
          <a:solidFill>
            <a:srgbClr val="F43C40"/>
          </a:solidFill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dk1"/>
                </a:solidFill>
                <a:latin typeface="Bree Serif" panose="02000503040000020004" pitchFamily="2" charset="0"/>
                <a:ea typeface="Calibri"/>
                <a:cs typeface="Calibri"/>
                <a:sym typeface="Calibri"/>
              </a:rPr>
              <a:t>Garantiza a todo el alumnado el acceso a una cultura común que les aporte capacitación y formación básica para la vida. </a:t>
            </a:r>
          </a:p>
          <a:p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4364535" y="4013410"/>
            <a:ext cx="3862317" cy="738664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dk1"/>
                </a:solidFill>
                <a:latin typeface="Bree Serif" panose="02000503040000020004" pitchFamily="2" charset="0"/>
                <a:ea typeface="Calibri"/>
                <a:cs typeface="Calibri"/>
                <a:sym typeface="Calibri"/>
              </a:rPr>
              <a:t>Se reconoce el derecho a la educación de calidad para todas y todos.</a:t>
            </a:r>
            <a:endParaRPr lang="es-MX" sz="1100" dirty="0">
              <a:latin typeface="Bree Serif" panose="02000503040000020004" pitchFamily="2" charset="0"/>
            </a:endParaRPr>
          </a:p>
          <a:p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443913" y="3320813"/>
            <a:ext cx="3411941" cy="1169551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dk1"/>
                </a:solidFill>
                <a:latin typeface="Bree Serif" panose="02000503040000020004" pitchFamily="2" charset="0"/>
                <a:ea typeface="Calibri"/>
                <a:cs typeface="Calibri"/>
                <a:sym typeface="Calibri"/>
              </a:rPr>
              <a:t>Implica la modificación del entorno, eliminando barreras que representen una limitación al aprendizaje de los alumnos. </a:t>
            </a:r>
          </a:p>
          <a:p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855854" y="2167467"/>
            <a:ext cx="4244453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Bree Serif" panose="02000503040000020004" pitchFamily="2" charset="0"/>
              </a:rPr>
              <a:t>Garantiza que los alumnos vivan felices en la escuela.</a:t>
            </a:r>
            <a:endParaRPr lang="es-MX" dirty="0">
              <a:latin typeface="Bree Serif" panose="02000503040000020004" pitchFamily="2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45545" y="2673701"/>
            <a:ext cx="4080681" cy="7386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Bree Serif" panose="02000503040000020004" pitchFamily="2" charset="0"/>
              </a:rPr>
              <a:t>Es una filosofía de vida que permite que todos los alumnos compartan un espacio físico.</a:t>
            </a:r>
            <a:endParaRPr lang="es-MX" dirty="0">
              <a:latin typeface="Bree Serif" panose="02000503040000020004" pitchFamily="2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021095" y="3099600"/>
            <a:ext cx="3950053" cy="738664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Bree Serif" panose="02000503040000020004" pitchFamily="2" charset="0"/>
              </a:rPr>
              <a:t>Las instituciones educativas permiten el acceso a sus instalaciones de niños con diferentes necesidades.</a:t>
            </a:r>
            <a:endParaRPr lang="es-MX" dirty="0">
              <a:latin typeface="Bree Serif" panose="02000503040000020004" pitchFamily="2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55" y="1372036"/>
            <a:ext cx="1638853" cy="81793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610" y="1195879"/>
            <a:ext cx="1638853" cy="81793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35" y="3350425"/>
            <a:ext cx="1638853" cy="817937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66" y="3897982"/>
            <a:ext cx="1638853" cy="817937"/>
          </a:xfrm>
          <a:prstGeom prst="rect">
            <a:avLst/>
          </a:prstGeom>
        </p:spPr>
      </p:pic>
      <p:sp>
        <p:nvSpPr>
          <p:cNvPr id="15" name="Multiplicar 14"/>
          <p:cNvSpPr/>
          <p:nvPr/>
        </p:nvSpPr>
        <p:spPr>
          <a:xfrm>
            <a:off x="2072311" y="424743"/>
            <a:ext cx="1376358" cy="1044979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Multiplicar 23"/>
          <p:cNvSpPr/>
          <p:nvPr/>
        </p:nvSpPr>
        <p:spPr>
          <a:xfrm>
            <a:off x="1711325" y="2279798"/>
            <a:ext cx="1376358" cy="1044979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Multiplicar 24"/>
          <p:cNvSpPr/>
          <p:nvPr/>
        </p:nvSpPr>
        <p:spPr>
          <a:xfrm>
            <a:off x="5162801" y="1848635"/>
            <a:ext cx="1376358" cy="1044979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Multiplicar 25"/>
          <p:cNvSpPr/>
          <p:nvPr/>
        </p:nvSpPr>
        <p:spPr>
          <a:xfrm>
            <a:off x="6346637" y="2855809"/>
            <a:ext cx="1376358" cy="1044979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473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 animBg="1"/>
      <p:bldP spid="25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eba5748cf_0_61"/>
          <p:cNvSpPr txBox="1">
            <a:spLocks noGrp="1"/>
          </p:cNvSpPr>
          <p:nvPr>
            <p:ph type="ctrTitle"/>
          </p:nvPr>
        </p:nvSpPr>
        <p:spPr>
          <a:xfrm>
            <a:off x="5336622" y="2638200"/>
            <a:ext cx="3622500" cy="1933875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s-MX" sz="3600" dirty="0" smtClean="0"/>
              <a:t/>
            </a:r>
            <a:br>
              <a:rPr lang="es-MX" sz="3600" dirty="0" smtClean="0"/>
            </a:br>
            <a:r>
              <a:rPr lang="es-MX" sz="3600" dirty="0"/>
              <a:t/>
            </a:r>
            <a:br>
              <a:rPr lang="es-MX" sz="3600" dirty="0"/>
            </a:br>
            <a:r>
              <a:rPr lang="es-MX" sz="3600" dirty="0" smtClean="0"/>
              <a:t>Para </a:t>
            </a:r>
            <a:r>
              <a:rPr lang="es-MX" sz="3600" dirty="0"/>
              <a:t>minimizar o eliminar las “BAP”</a:t>
            </a:r>
            <a:endParaRPr sz="3600" dirty="0"/>
          </a:p>
          <a:p>
            <a:r>
              <a:rPr lang="es-MX" sz="3600" dirty="0"/>
              <a:t>(Barreras para el Aprendizaje y la Participación.</a:t>
            </a:r>
            <a:endParaRPr sz="3600" dirty="0"/>
          </a:p>
        </p:txBody>
      </p:sp>
      <p:pic>
        <p:nvPicPr>
          <p:cNvPr id="191" name="Google Shape;191;g5eba5748cf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601" y="1534551"/>
            <a:ext cx="4381500" cy="2264569"/>
          </a:xfrm>
          <a:prstGeom prst="rect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2" name="Google Shape;192;g5eba5748cf_0_61"/>
          <p:cNvSpPr txBox="1"/>
          <p:nvPr/>
        </p:nvSpPr>
        <p:spPr>
          <a:xfrm>
            <a:off x="1143000" y="580572"/>
            <a:ext cx="4426857" cy="54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s-MX" sz="3000" b="1" dirty="0">
                <a:latin typeface="Calibri"/>
                <a:ea typeface="Calibri"/>
                <a:cs typeface="Calibri"/>
                <a:sym typeface="Calibri"/>
              </a:rPr>
              <a:t>LA ESTRATEGIA</a:t>
            </a:r>
            <a:endParaRPr sz="3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054876" y="3982206"/>
            <a:ext cx="377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ÍNDEX </a:t>
            </a:r>
            <a:r>
              <a:rPr lang="es-MX" dirty="0" smtClean="0"/>
              <a:t>DE INCLUSIÓN</a:t>
            </a:r>
            <a:endParaRPr lang="es-MX" dirty="0"/>
          </a:p>
        </p:txBody>
      </p:sp>
      <p:pic>
        <p:nvPicPr>
          <p:cNvPr id="6" name="Google Shape;148;p20" descr="droppedImage.pdf"/>
          <p:cNvPicPr preferRelativeResize="0"/>
          <p:nvPr/>
        </p:nvPicPr>
        <p:blipFill rotWithShape="1">
          <a:blip r:embed="rId4">
            <a:alphaModFix/>
          </a:blip>
          <a:srcRect l="19999" t="5469" r="19999" b="11832"/>
          <a:stretch/>
        </p:blipFill>
        <p:spPr>
          <a:xfrm rot="-5400000">
            <a:off x="4366768" y="-2531"/>
            <a:ext cx="410468" cy="988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3514" y="28710"/>
            <a:ext cx="1252837" cy="596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995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1" y="1187962"/>
            <a:ext cx="7886700" cy="994172"/>
          </a:xfrm>
        </p:spPr>
        <p:txBody>
          <a:bodyPr/>
          <a:lstStyle/>
          <a:p>
            <a:pPr algn="ctr"/>
            <a:r>
              <a:rPr lang="es-MX" dirty="0" smtClean="0">
                <a:latin typeface="Bree Serif" panose="02000503040000020004" pitchFamily="2" charset="0"/>
              </a:rPr>
              <a:t>¿TENDREMOS QUE HABLAR DE AJUSTES CURRICULAR? </a:t>
            </a:r>
            <a:br>
              <a:rPr lang="es-MX" dirty="0" smtClean="0">
                <a:latin typeface="Bree Serif" panose="02000503040000020004" pitchFamily="2" charset="0"/>
              </a:rPr>
            </a:br>
            <a:r>
              <a:rPr lang="es-MX" dirty="0" smtClean="0">
                <a:latin typeface="Bree Serif" panose="02000503040000020004" pitchFamily="2" charset="0"/>
              </a:rPr>
              <a:t>¿O MÁS BIEN DE AJUSTES RAZONABLES? ¿O MEJOR DE BAPS, APOYOS, DUA Y AJUSTES?</a:t>
            </a:r>
            <a:endParaRPr lang="es-MX" dirty="0">
              <a:latin typeface="Bree Serif" panose="02000503040000020004" pitchFamily="2" charset="0"/>
            </a:endParaRPr>
          </a:p>
        </p:txBody>
      </p:sp>
      <p:pic>
        <p:nvPicPr>
          <p:cNvPr id="4" name="Google Shape;199;p25" descr="droppedImage.pdf"/>
          <p:cNvPicPr preferRelativeResize="0"/>
          <p:nvPr/>
        </p:nvPicPr>
        <p:blipFill rotWithShape="1">
          <a:blip r:embed="rId2">
            <a:alphaModFix/>
          </a:blip>
          <a:srcRect l="19999" t="5469" r="19999" b="11832"/>
          <a:stretch/>
        </p:blipFill>
        <p:spPr>
          <a:xfrm rot="-5400000">
            <a:off x="4366768" y="-2531"/>
            <a:ext cx="410468" cy="988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3514" y="28710"/>
            <a:ext cx="1252837" cy="59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36" y="2767174"/>
            <a:ext cx="4350704" cy="162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36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87376" y="85639"/>
            <a:ext cx="64779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200" b="1" dirty="0">
                <a:solidFill>
                  <a:srgbClr val="720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Definición internacional de </a:t>
            </a:r>
          </a:p>
          <a:p>
            <a:r>
              <a:rPr lang="es-MX" sz="2200" b="1" dirty="0">
                <a:solidFill>
                  <a:srgbClr val="720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inclusiva (Corea, 2015)</a:t>
            </a:r>
          </a:p>
        </p:txBody>
      </p:sp>
      <p:sp>
        <p:nvSpPr>
          <p:cNvPr id="7" name="5 Rectángulo"/>
          <p:cNvSpPr/>
          <p:nvPr/>
        </p:nvSpPr>
        <p:spPr>
          <a:xfrm>
            <a:off x="118934" y="1017366"/>
            <a:ext cx="2520280" cy="2031325"/>
          </a:xfrm>
          <a:prstGeom prst="rect">
            <a:avLst/>
          </a:prstGeom>
          <a:ln w="19050">
            <a:solidFill>
              <a:srgbClr val="9999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que garantiza el acceso, permanencia, participación y aprendizaje de TODOS</a:t>
            </a:r>
            <a:r>
              <a:rPr lang="es-ES_tradnl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los estudiantes, con especial énfasis en aquellos que están excluidos, marginados o en riesgo de estarlo. </a:t>
            </a:r>
          </a:p>
        </p:txBody>
      </p:sp>
      <p:sp>
        <p:nvSpPr>
          <p:cNvPr id="10" name="Flecha derecha 9"/>
          <p:cNvSpPr/>
          <p:nvPr/>
        </p:nvSpPr>
        <p:spPr>
          <a:xfrm>
            <a:off x="2751252" y="1259681"/>
            <a:ext cx="1563598" cy="432048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>
              <a:latin typeface="Soberana Sans" panose="02000000000000000000" pitchFamily="50" charset="0"/>
            </a:endParaRPr>
          </a:p>
        </p:txBody>
      </p:sp>
      <p:sp>
        <p:nvSpPr>
          <p:cNvPr id="11" name="5 Rectángulo"/>
          <p:cNvSpPr/>
          <p:nvPr/>
        </p:nvSpPr>
        <p:spPr>
          <a:xfrm>
            <a:off x="4453551" y="1126404"/>
            <a:ext cx="4693096" cy="954107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_tradnl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eliminación o minimización de las barreras </a:t>
            </a: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(políticas, institucionales, culturales y prácticas) que limitan el aprendizaje y la participación del alumnado.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2895268" y="1329612"/>
            <a:ext cx="9819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Mediante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echa derecha 12"/>
          <p:cNvSpPr/>
          <p:nvPr/>
        </p:nvSpPr>
        <p:spPr>
          <a:xfrm>
            <a:off x="2751252" y="2426875"/>
            <a:ext cx="1506448" cy="432048"/>
          </a:xfrm>
          <a:prstGeom prst="rightArrow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atin typeface="Soberana Sans" panose="02000000000000000000" pitchFamily="50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875836" y="2487692"/>
            <a:ext cx="9291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Sustenta</a:t>
            </a:r>
            <a:endParaRPr lang="es-MX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5 Rectángulo"/>
          <p:cNvSpPr/>
          <p:nvPr/>
        </p:nvSpPr>
        <p:spPr>
          <a:xfrm>
            <a:off x="4297262" y="2305004"/>
            <a:ext cx="3672408" cy="954107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Equidad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Justicia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Igualdad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Interdependencia </a:t>
            </a:r>
          </a:p>
        </p:txBody>
      </p:sp>
      <p:sp>
        <p:nvSpPr>
          <p:cNvPr id="17" name="Cerrar llave 16"/>
          <p:cNvSpPr/>
          <p:nvPr/>
        </p:nvSpPr>
        <p:spPr>
          <a:xfrm>
            <a:off x="6434407" y="2313217"/>
            <a:ext cx="261774" cy="883820"/>
          </a:xfrm>
          <a:prstGeom prst="rightBrace">
            <a:avLst/>
          </a:prstGeom>
          <a:ln w="1270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5 Rectángulo"/>
          <p:cNvSpPr/>
          <p:nvPr/>
        </p:nvSpPr>
        <p:spPr>
          <a:xfrm>
            <a:off x="6490200" y="2314567"/>
            <a:ext cx="2687226" cy="738664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 Conformación de una </a:t>
            </a:r>
            <a:r>
              <a:rPr lang="es-ES_tradnl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sociedad que reconozca y </a:t>
            </a:r>
            <a:r>
              <a:rPr lang="es-ES_tradnl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valore </a:t>
            </a:r>
            <a:r>
              <a:rPr lang="es-ES_tradnl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diversidad</a:t>
            </a:r>
          </a:p>
        </p:txBody>
      </p:sp>
      <p:pic>
        <p:nvPicPr>
          <p:cNvPr id="19" name="Picture 2" descr="Resultado de imagen para reunion unesco incheo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39" y="3835472"/>
            <a:ext cx="2887578" cy="114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604" y="3483603"/>
            <a:ext cx="2687584" cy="1516001"/>
          </a:xfrm>
          <a:prstGeom prst="rect">
            <a:avLst/>
          </a:prstGeom>
        </p:spPr>
      </p:pic>
      <p:pic>
        <p:nvPicPr>
          <p:cNvPr id="21" name="Picture 2" descr="C:\Users\tania.gallegos.AC\Pictures\Fotos Editorial\Fotos Felipe Sierra\1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763" y="3471377"/>
            <a:ext cx="1510103" cy="1510103"/>
          </a:xfrm>
          <a:prstGeom prst="rect">
            <a:avLst/>
          </a:prstGeom>
          <a:noFill/>
          <a:ln w="952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upo 22"/>
          <p:cNvGrpSpPr/>
          <p:nvPr/>
        </p:nvGrpSpPr>
        <p:grpSpPr>
          <a:xfrm>
            <a:off x="0" y="710725"/>
            <a:ext cx="9144000" cy="48006"/>
            <a:chOff x="0" y="1751041"/>
            <a:chExt cx="9144000" cy="64008"/>
          </a:xfrm>
        </p:grpSpPr>
        <p:cxnSp>
          <p:nvCxnSpPr>
            <p:cNvPr id="24" name="Conector recto 23"/>
            <p:cNvCxnSpPr/>
            <p:nvPr/>
          </p:nvCxnSpPr>
          <p:spPr>
            <a:xfrm>
              <a:off x="0" y="1751041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  <p:cxnSp>
          <p:nvCxnSpPr>
            <p:cNvPr id="25" name="Conector recto 24"/>
            <p:cNvCxnSpPr/>
            <p:nvPr/>
          </p:nvCxnSpPr>
          <p:spPr>
            <a:xfrm>
              <a:off x="0" y="1815049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89503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-20279" y="153199"/>
            <a:ext cx="63343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200" b="1" dirty="0">
                <a:solidFill>
                  <a:srgbClr val="720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¿Educación Especial o Educación Inclusiva?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11655" y="830292"/>
            <a:ext cx="9385041" cy="4383399"/>
            <a:chOff x="-157509" y="1365141"/>
            <a:chExt cx="9385041" cy="5844531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83" y="1782088"/>
              <a:ext cx="2016224" cy="2007263"/>
            </a:xfrm>
            <a:prstGeom prst="rect">
              <a:avLst/>
            </a:prstGeom>
          </p:spPr>
        </p:pic>
        <p:sp>
          <p:nvSpPr>
            <p:cNvPr id="13" name="CuadroTexto 12"/>
            <p:cNvSpPr txBox="1"/>
            <p:nvPr/>
          </p:nvSpPr>
          <p:spPr>
            <a:xfrm>
              <a:off x="-157509" y="1365141"/>
              <a:ext cx="3672408" cy="451405"/>
            </a:xfrm>
            <a:prstGeom prst="rect">
              <a:avLst/>
            </a:prstGeom>
            <a:solidFill>
              <a:srgbClr val="CC3399"/>
            </a:solidFill>
            <a:ln>
              <a:solidFill>
                <a:srgbClr val="CC339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Educación </a:t>
              </a:r>
              <a:r>
                <a:rPr lang="es-MX" sz="16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especial (DISCIPLINA) </a:t>
              </a:r>
              <a:endParaRPr lang="es-MX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80459" y="4131907"/>
              <a:ext cx="4029080" cy="307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i="1" dirty="0">
                  <a:solidFill>
                    <a:srgbClr val="CC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Hace referencia a </a:t>
              </a:r>
              <a:r>
                <a:rPr lang="es-MX" sz="1600" b="1" i="1" dirty="0">
                  <a:solidFill>
                    <a:srgbClr val="CC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atención de una población</a:t>
              </a:r>
              <a:r>
                <a:rPr lang="es-MX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en este caso:</a:t>
              </a:r>
            </a:p>
            <a:p>
              <a:endParaRPr lang="es-MX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Alumnos con discapacidad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Alumnos con aptitudes sobresalientes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Alumnos con </a:t>
              </a:r>
              <a:r>
                <a:rPr lang="es-MX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dificultades severas de aprendizaje, comunicación y conducta </a:t>
              </a:r>
              <a:endParaRPr lang="es-MX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4882673" y="1389245"/>
              <a:ext cx="4080510" cy="451405"/>
            </a:xfrm>
            <a:prstGeom prst="rect">
              <a:avLst/>
            </a:prstGeom>
            <a:solidFill>
              <a:srgbClr val="0099CC"/>
            </a:solidFill>
            <a:ln>
              <a:solidFill>
                <a:srgbClr val="0099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Educación </a:t>
              </a:r>
              <a:r>
                <a:rPr lang="es-MX" sz="160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inclusiva (ENFOQUE)</a:t>
              </a:r>
              <a:endParaRPr lang="es-MX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1618" y="1844479"/>
              <a:ext cx="1944216" cy="194421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CuadroTexto 16"/>
            <p:cNvSpPr txBox="1"/>
            <p:nvPr/>
          </p:nvSpPr>
          <p:spPr>
            <a:xfrm>
              <a:off x="4803036" y="3936789"/>
              <a:ext cx="4424496" cy="307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i="1" dirty="0">
                  <a:solidFill>
                    <a:srgbClr val="009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 refiere a un </a:t>
              </a:r>
              <a:r>
                <a:rPr lang="es-MX" sz="1600" b="1" i="1" dirty="0">
                  <a:solidFill>
                    <a:srgbClr val="009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modelo</a:t>
              </a:r>
              <a:r>
                <a:rPr lang="es-MX" sz="1600" i="1" dirty="0">
                  <a:solidFill>
                    <a:srgbClr val="0099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para atender a la diversidad.</a:t>
              </a:r>
            </a:p>
            <a:p>
              <a:r>
                <a:rPr lang="es-MX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Está estrechamente relacionado con la atención educativa acorde a: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Necesidades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Intereses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Características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Estilos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MX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Ritmos</a:t>
              </a:r>
            </a:p>
          </p:txBody>
        </p:sp>
      </p:grpSp>
      <p:sp>
        <p:nvSpPr>
          <p:cNvPr id="2" name="Rectángulo 1"/>
          <p:cNvSpPr/>
          <p:nvPr/>
        </p:nvSpPr>
        <p:spPr>
          <a:xfrm>
            <a:off x="7056758" y="3773700"/>
            <a:ext cx="14660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300" dirty="0">
                <a:solidFill>
                  <a:prstClr val="black"/>
                </a:solidFill>
                <a:latin typeface="Soberana Sans" panose="02000000000000000000" pitchFamily="50" charset="0"/>
              </a:rPr>
              <a:t>de aprendizaje</a:t>
            </a:r>
          </a:p>
          <a:p>
            <a:r>
              <a:rPr lang="es-MX" sz="1300" dirty="0">
                <a:solidFill>
                  <a:prstClr val="black"/>
                </a:solidFill>
                <a:latin typeface="Soberana Sans" panose="02000000000000000000" pitchFamily="50" charset="0"/>
              </a:rPr>
              <a:t>de cada alumno</a:t>
            </a:r>
          </a:p>
        </p:txBody>
      </p:sp>
      <p:sp>
        <p:nvSpPr>
          <p:cNvPr id="19" name="Cerrar llave 18"/>
          <p:cNvSpPr/>
          <p:nvPr/>
        </p:nvSpPr>
        <p:spPr>
          <a:xfrm>
            <a:off x="6858001" y="3597864"/>
            <a:ext cx="158215" cy="775729"/>
          </a:xfrm>
          <a:prstGeom prst="rightBrace">
            <a:avLst/>
          </a:prstGeom>
          <a:ln w="28575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CuadroTexto 19"/>
          <p:cNvSpPr txBox="1"/>
          <p:nvPr/>
        </p:nvSpPr>
        <p:spPr>
          <a:xfrm>
            <a:off x="51318" y="4655280"/>
            <a:ext cx="9092683" cy="5847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El esfuerzo de la </a:t>
            </a:r>
            <a:r>
              <a:rPr lang="es-MX" sz="1600" b="1" dirty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inclusiva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en gran medida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dependen de prácticas importadas de la </a:t>
            </a:r>
            <a:r>
              <a:rPr lang="es-ES" sz="16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especial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en entornos más naturales.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0" y="616126"/>
            <a:ext cx="9144000" cy="48006"/>
            <a:chOff x="0" y="1751041"/>
            <a:chExt cx="9144000" cy="64008"/>
          </a:xfrm>
        </p:grpSpPr>
        <p:cxnSp>
          <p:nvCxnSpPr>
            <p:cNvPr id="22" name="Conector recto 21"/>
            <p:cNvCxnSpPr/>
            <p:nvPr/>
          </p:nvCxnSpPr>
          <p:spPr>
            <a:xfrm>
              <a:off x="0" y="1751041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  <p:cxnSp>
          <p:nvCxnSpPr>
            <p:cNvPr id="23" name="Conector recto 22"/>
            <p:cNvCxnSpPr/>
            <p:nvPr/>
          </p:nvCxnSpPr>
          <p:spPr>
            <a:xfrm>
              <a:off x="0" y="1815049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</p:grpSp>
      <p:pic>
        <p:nvPicPr>
          <p:cNvPr id="24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811" y="8792"/>
            <a:ext cx="1382601" cy="55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47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eba5748cf_0_85"/>
          <p:cNvSpPr txBox="1">
            <a:spLocks noGrp="1"/>
          </p:cNvSpPr>
          <p:nvPr>
            <p:ph type="ctrTitle"/>
          </p:nvPr>
        </p:nvSpPr>
        <p:spPr>
          <a:xfrm>
            <a:off x="1143000" y="1130102"/>
            <a:ext cx="6858000" cy="1492425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endParaRPr/>
          </a:p>
        </p:txBody>
      </p:sp>
      <p:sp>
        <p:nvSpPr>
          <p:cNvPr id="183" name="Google Shape;183;g5eba5748cf_0_85"/>
          <p:cNvSpPr txBox="1">
            <a:spLocks noGrp="1"/>
          </p:cNvSpPr>
          <p:nvPr>
            <p:ph type="subTitle" idx="1"/>
          </p:nvPr>
        </p:nvSpPr>
        <p:spPr>
          <a:xfrm>
            <a:off x="1143000" y="2679899"/>
            <a:ext cx="6858000" cy="1034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1000"/>
              </a:spcBef>
            </a:pPr>
            <a:endParaRPr/>
          </a:p>
        </p:txBody>
      </p:sp>
      <p:pic>
        <p:nvPicPr>
          <p:cNvPr id="184" name="Google Shape;184;g5eba5748cf_0_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7577" y="680029"/>
            <a:ext cx="6748859" cy="3783451"/>
          </a:xfrm>
          <a:prstGeom prst="rect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148;p20" descr="droppedImage.pdf"/>
          <p:cNvPicPr preferRelativeResize="0"/>
          <p:nvPr/>
        </p:nvPicPr>
        <p:blipFill rotWithShape="1">
          <a:blip r:embed="rId4">
            <a:alphaModFix/>
          </a:blip>
          <a:srcRect l="19999" t="5469" r="19999" b="11832"/>
          <a:stretch/>
        </p:blipFill>
        <p:spPr>
          <a:xfrm rot="-5400000">
            <a:off x="4366768" y="-2531"/>
            <a:ext cx="410468" cy="988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3514" y="28710"/>
            <a:ext cx="1252837" cy="596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7697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26141" y="172953"/>
            <a:ext cx="247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MX" sz="2400" b="1" dirty="0">
                <a:solidFill>
                  <a:srgbClr val="720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Equidad   </a:t>
            </a:r>
            <a:r>
              <a:rPr lang="es-MX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endParaRPr lang="es-MX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34584" y="1232253"/>
            <a:ext cx="3466148" cy="2308324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MX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Equidad </a:t>
            </a:r>
            <a:r>
              <a:rPr lang="es-MX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acceso </a:t>
            </a:r>
          </a:p>
          <a:p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Asegurar que haya escuelas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disponibles,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accesibles y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asequibles para toda la población. </a:t>
            </a:r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Comprende la igualdad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 oportunidad en las trayectorias educativas.</a:t>
            </a:r>
            <a:endParaRPr lang="es-MX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0" y="616126"/>
            <a:ext cx="9144000" cy="48006"/>
            <a:chOff x="0" y="1751041"/>
            <a:chExt cx="9144000" cy="64008"/>
          </a:xfrm>
        </p:grpSpPr>
        <p:cxnSp>
          <p:nvCxnSpPr>
            <p:cNvPr id="20" name="Conector recto 19"/>
            <p:cNvCxnSpPr/>
            <p:nvPr/>
          </p:nvCxnSpPr>
          <p:spPr>
            <a:xfrm>
              <a:off x="0" y="1751041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  <p:cxnSp>
          <p:nvCxnSpPr>
            <p:cNvPr id="21" name="Conector recto 20"/>
            <p:cNvCxnSpPr/>
            <p:nvPr/>
          </p:nvCxnSpPr>
          <p:spPr>
            <a:xfrm>
              <a:off x="0" y="1815049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</p:grpSp>
      <p:sp>
        <p:nvSpPr>
          <p:cNvPr id="2" name="Rectángulo 1"/>
          <p:cNvSpPr/>
          <p:nvPr/>
        </p:nvSpPr>
        <p:spPr>
          <a:xfrm>
            <a:off x="4210867" y="849894"/>
            <a:ext cx="4641012" cy="2062103"/>
          </a:xfrm>
          <a:prstGeom prst="rect">
            <a:avLst/>
          </a:prstGeom>
          <a:ln w="28575">
            <a:solidFill>
              <a:srgbClr val="00B050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rgbClr val="2DE6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Equidad en los </a:t>
            </a:r>
            <a:r>
              <a:rPr lang="es-MX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y en la calidad </a:t>
            </a:r>
            <a:r>
              <a:rPr lang="es-MX" sz="1600" b="1" dirty="0">
                <a:solidFill>
                  <a:srgbClr val="2DE6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los procesos educativos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MX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los educandos tengan acceso a escuelas </a:t>
            </a:r>
            <a:r>
              <a:rPr lang="es-MX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similares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recursos materiales, humanos y pedagógicos</a:t>
            </a:r>
            <a:r>
              <a:rPr lang="es-MX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así </a:t>
            </a:r>
            <a:r>
              <a:rPr lang="es-MX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currículos </a:t>
            </a:r>
            <a:r>
              <a:rPr lang="es-MX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materiales flexibles y pertinentes para desarrollar </a:t>
            </a:r>
            <a:r>
              <a:rPr lang="es-MX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competencias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relevantes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MX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226944" y="2882055"/>
            <a:ext cx="4641012" cy="1815882"/>
          </a:xfrm>
          <a:prstGeom prst="rect">
            <a:avLst/>
          </a:prstGeom>
          <a:ln w="28575">
            <a:solidFill>
              <a:srgbClr val="CC3399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s-MX" sz="16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MX" sz="16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MX" sz="16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Equidad </a:t>
            </a:r>
            <a:r>
              <a:rPr lang="es-MX" sz="16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los resultados de aprendizaje</a:t>
            </a:r>
            <a:r>
              <a:rPr lang="es-MX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MX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Que los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educandos alcancen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aprendizajes equiparables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, sea cual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sea su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origen social y cultural, desarrollando al mismo tiempo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sus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capacidades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talentos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específicos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286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ipse 26"/>
          <p:cNvSpPr/>
          <p:nvPr/>
        </p:nvSpPr>
        <p:spPr>
          <a:xfrm rot="361895">
            <a:off x="5657436" y="1807793"/>
            <a:ext cx="2689265" cy="2143077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CuadroTexto 7"/>
          <p:cNvSpPr txBox="1"/>
          <p:nvPr/>
        </p:nvSpPr>
        <p:spPr>
          <a:xfrm>
            <a:off x="76773" y="148476"/>
            <a:ext cx="3290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720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inclusiva</a:t>
            </a:r>
          </a:p>
        </p:txBody>
      </p:sp>
      <p:sp>
        <p:nvSpPr>
          <p:cNvPr id="9" name="Flecha derecha 8"/>
          <p:cNvSpPr/>
          <p:nvPr/>
        </p:nvSpPr>
        <p:spPr>
          <a:xfrm>
            <a:off x="7773042" y="6725271"/>
            <a:ext cx="337820" cy="376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sp>
        <p:nvSpPr>
          <p:cNvPr id="10" name="Flecha derecha 9"/>
          <p:cNvSpPr/>
          <p:nvPr/>
        </p:nvSpPr>
        <p:spPr>
          <a:xfrm>
            <a:off x="6502407" y="6760038"/>
            <a:ext cx="337820" cy="376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sp>
        <p:nvSpPr>
          <p:cNvPr id="11" name="Cerrar llave 10"/>
          <p:cNvSpPr/>
          <p:nvPr/>
        </p:nvSpPr>
        <p:spPr>
          <a:xfrm>
            <a:off x="9287517" y="6570490"/>
            <a:ext cx="177800" cy="609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336422" y="1861151"/>
            <a:ext cx="257703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MX" altLang="es-MX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79338" y="1208693"/>
            <a:ext cx="8713142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Garantiza el acceso, permanecía, participación y aprendizaje de todos los estudiantes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97542" y="2055340"/>
            <a:ext cx="5328766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Pone especial énfasis en aquellos que están excluidos, marginados o en riesgo de estarlo.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79339" y="3594039"/>
            <a:ext cx="8713141" cy="12003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Mediante la puesta en práctica, de un conjunto de acciones orientadas a eliminar o minimizar las barreras para el aprendizaje y la participación.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0" y="616126"/>
            <a:ext cx="9144000" cy="48006"/>
            <a:chOff x="0" y="1751041"/>
            <a:chExt cx="9144000" cy="64008"/>
          </a:xfrm>
        </p:grpSpPr>
        <p:cxnSp>
          <p:nvCxnSpPr>
            <p:cNvPr id="14" name="Conector recto 13"/>
            <p:cNvCxnSpPr/>
            <p:nvPr/>
          </p:nvCxnSpPr>
          <p:spPr>
            <a:xfrm>
              <a:off x="0" y="1751041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  <p:cxnSp>
          <p:nvCxnSpPr>
            <p:cNvPr id="15" name="Conector recto 14"/>
            <p:cNvCxnSpPr/>
            <p:nvPr/>
          </p:nvCxnSpPr>
          <p:spPr>
            <a:xfrm>
              <a:off x="0" y="1815049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73146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0" y="616126"/>
            <a:ext cx="9144000" cy="48006"/>
            <a:chOff x="0" y="1751041"/>
            <a:chExt cx="9144000" cy="64008"/>
          </a:xfrm>
        </p:grpSpPr>
        <p:cxnSp>
          <p:nvCxnSpPr>
            <p:cNvPr id="13" name="Conector recto 12"/>
            <p:cNvCxnSpPr/>
            <p:nvPr/>
          </p:nvCxnSpPr>
          <p:spPr>
            <a:xfrm>
              <a:off x="0" y="1751041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  <p:cxnSp>
          <p:nvCxnSpPr>
            <p:cNvPr id="16" name="Conector recto 15"/>
            <p:cNvCxnSpPr/>
            <p:nvPr/>
          </p:nvCxnSpPr>
          <p:spPr>
            <a:xfrm>
              <a:off x="0" y="1815049"/>
              <a:ext cx="9144000" cy="0"/>
            </a:xfrm>
            <a:prstGeom prst="line">
              <a:avLst/>
            </a:prstGeom>
            <a:noFill/>
            <a:ln w="76200" cap="flat" cmpd="sng" algn="ctr">
              <a:solidFill>
                <a:srgbClr val="00918E"/>
              </a:solidFill>
              <a:prstDash val="solid"/>
              <a:miter lim="800000"/>
            </a:ln>
            <a:effectLst/>
          </p:spPr>
        </p:cxnSp>
      </p:grpSp>
      <p:sp>
        <p:nvSpPr>
          <p:cNvPr id="3" name="Rectángulo 2"/>
          <p:cNvSpPr/>
          <p:nvPr/>
        </p:nvSpPr>
        <p:spPr>
          <a:xfrm>
            <a:off x="5931124" y="989752"/>
            <a:ext cx="33599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que en ella se llevan a cabo (aprendizaje, enseñanza, planeación, formación y evaluación) en cada </a:t>
            </a:r>
            <a:r>
              <a:rPr lang="es-MX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 educativo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participación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activa y democrática de </a:t>
            </a:r>
            <a:r>
              <a:rPr lang="es-MX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los sujetos de </a:t>
            </a:r>
            <a:r>
              <a:rPr lang="es-MX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aprendizaje</a:t>
            </a:r>
          </a:p>
          <a:p>
            <a:r>
              <a:rPr lang="es-MX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 al centro/docentes, familias, cultura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7139" y="120756"/>
            <a:ext cx="8666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720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 funcionan las escuelas inclusivas</a:t>
            </a:r>
          </a:p>
          <a:p>
            <a:r>
              <a:rPr lang="es-MX" sz="2400" b="1" dirty="0" smtClean="0">
                <a:solidFill>
                  <a:srgbClr val="720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niña indígena sdown</a:t>
            </a:r>
            <a:endParaRPr lang="es-MX" sz="2400" b="1" dirty="0">
              <a:solidFill>
                <a:srgbClr val="720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212125617"/>
              </p:ext>
            </p:extLst>
          </p:nvPr>
        </p:nvGraphicFramePr>
        <p:xfrm>
          <a:off x="-2010288" y="852238"/>
          <a:ext cx="9945399" cy="4527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154645" y="736882"/>
            <a:ext cx="5615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Actores en el proceso de inclusión</a:t>
            </a:r>
            <a:endParaRPr lang="es-MX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88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1130</Words>
  <Application>Microsoft Macintosh PowerPoint</Application>
  <PresentationFormat>On-screen Show (16:9)</PresentationFormat>
  <Paragraphs>161</Paragraphs>
  <Slides>31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Simple Light</vt:lpstr>
      <vt:lpstr>ELEMENTOS CLAVE DE LA EDUCACION INCLUSIVA</vt:lpstr>
      <vt:lpstr>PowerPoint Presentation</vt:lpstr>
      <vt:lpstr>¿Qué es educación inclusiva? ¿Puedes reconocer la diferencia?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 hay escuela para tu hija</vt:lpstr>
      <vt:lpstr>Elementos clave para la Educación Inclusiva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4.EL RETO ES…</vt:lpstr>
      <vt:lpstr>¿QUÉ ES UN AJUSTE RAZONABLE?</vt:lpstr>
      <vt:lpstr>PowerPoint Presentation</vt:lpstr>
      <vt:lpstr>PowerPoint Presentation</vt:lpstr>
      <vt:lpstr>  Para minimizar o eliminar las “BAP” (Barreras para el Aprendizaje y la Participación.</vt:lpstr>
      <vt:lpstr>¿TENDREMOS QUE HABLAR DE AJUSTES CURRICULAR?  ¿O MÁS BIEN DE AJUSTES RAZONABLES? ¿O MEJOR DE BAPS, APOYOS, DUA Y AJUSTES?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Index para la Inclusión</dc:title>
  <cp:lastModifiedBy>Aaa</cp:lastModifiedBy>
  <cp:revision>6</cp:revision>
  <cp:lastPrinted>2019-10-20T21:11:50Z</cp:lastPrinted>
  <dcterms:modified xsi:type="dcterms:W3CDTF">2019-10-20T21:11:56Z</dcterms:modified>
</cp:coreProperties>
</file>